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58B9B0-9ECB-47FD-AB0B-D5A51735AA41}" type="datetimeFigureOut">
              <a:rPr lang="en-US" smtClean="0"/>
              <a:t>11/15/2025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12748C-B016-474B-9D17-7E0BCAA2EE5A}" type="slidenum">
              <a:rPr lang="en-US" smtClean="0"/>
              <a:t>‹#›</a:t>
            </a:fld>
            <a:endParaRPr lang="en-US"/>
          </a:p>
        </p:txBody>
      </p:sp>
    </p:spTree>
    <p:extLst>
      <p:ext uri="{BB962C8B-B14F-4D97-AF65-F5344CB8AC3E}">
        <p14:creationId xmlns:p14="http://schemas.microsoft.com/office/powerpoint/2010/main" val="2624175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baseline="0" dirty="0"/>
              <a:t>مدیریت مبتنی بر استقرار </a:t>
            </a:r>
            <a:br>
              <a:rPr lang="fa-IR" baseline="0" dirty="0"/>
            </a:br>
            <a:r>
              <a:rPr lang="fa-IR" baseline="0" dirty="0"/>
              <a:t>مدیریت مبتنی بر بحران </a:t>
            </a:r>
            <a:br>
              <a:rPr lang="fa-IR" baseline="0" dirty="0"/>
            </a:br>
            <a:r>
              <a:rPr lang="fa-IR" dirty="0"/>
              <a:t>مدیریت مبتنی بر</a:t>
            </a:r>
            <a:r>
              <a:rPr lang="fa-IR" baseline="0" dirty="0"/>
              <a:t> امید</a:t>
            </a:r>
            <a:endParaRPr lang="en-US" dirty="0"/>
          </a:p>
        </p:txBody>
      </p:sp>
      <p:sp>
        <p:nvSpPr>
          <p:cNvPr id="4" name="Slide Number Placeholder 3"/>
          <p:cNvSpPr>
            <a:spLocks noGrp="1"/>
          </p:cNvSpPr>
          <p:nvPr>
            <p:ph type="sldNum" sz="quarter" idx="10"/>
          </p:nvPr>
        </p:nvSpPr>
        <p:spPr/>
        <p:txBody>
          <a:bodyPr/>
          <a:lstStyle/>
          <a:p>
            <a:fld id="{8612748C-B016-474B-9D17-7E0BCAA2EE5A}" type="slidenum">
              <a:rPr lang="en-US" smtClean="0"/>
              <a:t>4</a:t>
            </a:fld>
            <a:endParaRPr lang="en-US"/>
          </a:p>
        </p:txBody>
      </p:sp>
    </p:spTree>
    <p:extLst>
      <p:ext uri="{BB962C8B-B14F-4D97-AF65-F5344CB8AC3E}">
        <p14:creationId xmlns:p14="http://schemas.microsoft.com/office/powerpoint/2010/main" val="2537893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a-IR" b="0" i="0" dirty="0">
                <a:solidFill>
                  <a:srgbClr val="000000"/>
                </a:solidFill>
                <a:effectLst/>
                <a:latin typeface="iransans"/>
              </a:rPr>
              <a:t>ماتریس بررسی رقابت (</a:t>
            </a:r>
            <a:r>
              <a:rPr lang="en-US" b="0" i="0" dirty="0">
                <a:solidFill>
                  <a:srgbClr val="000000"/>
                </a:solidFill>
                <a:effectLst/>
                <a:latin typeface="iransans"/>
              </a:rPr>
              <a:t>CPM) </a:t>
            </a:r>
            <a:r>
              <a:rPr lang="fa-IR" b="0" i="0" dirty="0">
                <a:solidFill>
                  <a:srgbClr val="000000"/>
                </a:solidFill>
                <a:effectLst/>
                <a:latin typeface="iransans"/>
              </a:rPr>
              <a:t>ابزاری راهبردی است که برای بررسی رقبای اصلی و نقاط قوت و ضعف آنها نسبت به موضع استراتژیک یک شرکت استفاده می‌شود.</a:t>
            </a:r>
            <a:br>
              <a:rPr lang="fa-IR" dirty="0"/>
            </a:br>
            <a:r>
              <a:rPr lang="fa-IR" b="0" i="0" dirty="0">
                <a:solidFill>
                  <a:srgbClr val="000000"/>
                </a:solidFill>
                <a:effectLst/>
                <a:latin typeface="iransans"/>
              </a:rPr>
              <a:t>این ماتریس در کنار تحلیل سوات و ماتریس  برنامه ریزی استراتژیک کمی قابل استفاده است و درکی کلی از پیرامون موقعیت استراتژیک سازمان فراهم می‌آورد.</a:t>
            </a:r>
            <a:endParaRPr lang="en-US" dirty="0"/>
          </a:p>
        </p:txBody>
      </p:sp>
      <p:sp>
        <p:nvSpPr>
          <p:cNvPr id="4" name="Slide Number Placeholder 3"/>
          <p:cNvSpPr>
            <a:spLocks noGrp="1"/>
          </p:cNvSpPr>
          <p:nvPr>
            <p:ph type="sldNum" sz="quarter" idx="5"/>
          </p:nvPr>
        </p:nvSpPr>
        <p:spPr/>
        <p:txBody>
          <a:bodyPr/>
          <a:lstStyle/>
          <a:p>
            <a:fld id="{8612748C-B016-474B-9D17-7E0BCAA2EE5A}" type="slidenum">
              <a:rPr lang="en-US" smtClean="0"/>
              <a:t>5</a:t>
            </a:fld>
            <a:endParaRPr lang="en-US"/>
          </a:p>
        </p:txBody>
      </p:sp>
    </p:spTree>
    <p:extLst>
      <p:ext uri="{BB962C8B-B14F-4D97-AF65-F5344CB8AC3E}">
        <p14:creationId xmlns:p14="http://schemas.microsoft.com/office/powerpoint/2010/main" val="3586758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1CFBF8E-B5AA-4454-B7E3-ADFD62AD24AA}"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3414185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CFBF8E-B5AA-4454-B7E3-ADFD62AD24AA}"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3480866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CFBF8E-B5AA-4454-B7E3-ADFD62AD24AA}"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216350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CFBF8E-B5AA-4454-B7E3-ADFD62AD24AA}"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105779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1CFBF8E-B5AA-4454-B7E3-ADFD62AD24AA}" type="datetimeFigureOut">
              <a:rPr lang="en-US" smtClean="0"/>
              <a:t>11/15/2025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1481866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CFBF8E-B5AA-4454-B7E3-ADFD62AD24AA}"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2453615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CFBF8E-B5AA-4454-B7E3-ADFD62AD24AA}" type="datetimeFigureOut">
              <a:rPr lang="en-US" smtClean="0"/>
              <a:t>11/15/2025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415909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CFBF8E-B5AA-4454-B7E3-ADFD62AD24AA}" type="datetimeFigureOut">
              <a:rPr lang="en-US" smtClean="0"/>
              <a:t>11/15/2025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802890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FBF8E-B5AA-4454-B7E3-ADFD62AD24AA}" type="datetimeFigureOut">
              <a:rPr lang="en-US" smtClean="0"/>
              <a:t>11/15/2025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192121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1CFBF8E-B5AA-4454-B7E3-ADFD62AD24AA}"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378385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1CFBF8E-B5AA-4454-B7E3-ADFD62AD24AA}" type="datetimeFigureOut">
              <a:rPr lang="en-US" smtClean="0"/>
              <a:t>11/15/2025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513D7B-FD8B-47B1-975D-F9863C1D2DF5}" type="slidenum">
              <a:rPr lang="en-US" smtClean="0"/>
              <a:t>‹#›</a:t>
            </a:fld>
            <a:endParaRPr lang="en-US"/>
          </a:p>
        </p:txBody>
      </p:sp>
    </p:spTree>
    <p:extLst>
      <p:ext uri="{BB962C8B-B14F-4D97-AF65-F5344CB8AC3E}">
        <p14:creationId xmlns:p14="http://schemas.microsoft.com/office/powerpoint/2010/main" val="4246538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CFBF8E-B5AA-4454-B7E3-ADFD62AD24AA}" type="datetimeFigureOut">
              <a:rPr lang="en-US" smtClean="0"/>
              <a:t>11/15/2025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513D7B-FD8B-47B1-975D-F9863C1D2DF5}" type="slidenum">
              <a:rPr lang="en-US" smtClean="0"/>
              <a:t>‹#›</a:t>
            </a:fld>
            <a:endParaRPr lang="en-US"/>
          </a:p>
        </p:txBody>
      </p:sp>
    </p:spTree>
    <p:extLst>
      <p:ext uri="{BB962C8B-B14F-4D97-AF65-F5344CB8AC3E}">
        <p14:creationId xmlns:p14="http://schemas.microsoft.com/office/powerpoint/2010/main" val="10164663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fa-IR"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mn-cs"/>
              </a:rPr>
              <a:t>فصل شش مدیریت استراتژیک</a:t>
            </a:r>
            <a:br>
              <a:rPr lang="de-DE"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mn-cs"/>
              </a:rPr>
            </a:br>
            <a:br>
              <a:rPr lang="fa-IR"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mn-cs"/>
              </a:rPr>
            </a:br>
            <a:r>
              <a:rPr lang="fa-IR"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mn-cs"/>
              </a:rPr>
              <a:t>"بررسی و انتخاب استراتژی"</a:t>
            </a:r>
            <a:endParaRPr lang="en-US"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mn-cs"/>
            </a:endParaRPr>
          </a:p>
        </p:txBody>
      </p:sp>
      <p:sp>
        <p:nvSpPr>
          <p:cNvPr id="3" name="Subtitle 2"/>
          <p:cNvSpPr>
            <a:spLocks noGrp="1"/>
          </p:cNvSpPr>
          <p:nvPr>
            <p:ph type="subTitle" idx="1"/>
          </p:nvPr>
        </p:nvSpPr>
        <p:spPr/>
        <p:txBody>
          <a:bodyPr/>
          <a:lstStyle/>
          <a:p>
            <a:endParaRPr lang="fa-IR" b="1" spc="50" dirty="0">
              <a:ln w="9525" cmpd="sng">
                <a:solidFill>
                  <a:schemeClr val="accent1"/>
                </a:solidFill>
                <a:prstDash val="solid"/>
              </a:ln>
              <a:solidFill>
                <a:srgbClr val="70AD47">
                  <a:tint val="1000"/>
                </a:srgbClr>
              </a:solidFill>
              <a:effectLst>
                <a:glow rad="38100">
                  <a:schemeClr val="accent1">
                    <a:alpha val="40000"/>
                  </a:schemeClr>
                </a:glow>
              </a:effectLst>
            </a:endParaRPr>
          </a:p>
          <a:p>
            <a:r>
              <a:rPr lang="fa-IR" b="1" spc="50" dirty="0">
                <a:ln w="9525" cmpd="sng">
                  <a:solidFill>
                    <a:schemeClr val="accent1"/>
                  </a:solidFill>
                  <a:prstDash val="solid"/>
                </a:ln>
                <a:solidFill>
                  <a:srgbClr val="70AD47">
                    <a:tint val="1000"/>
                  </a:srgbClr>
                </a:solidFill>
                <a:effectLst>
                  <a:glow rad="38100">
                    <a:schemeClr val="accent1">
                      <a:alpha val="40000"/>
                    </a:schemeClr>
                  </a:glow>
                </a:effectLst>
              </a:rPr>
              <a:t>استاد : دکتر دانشمند مهر</a:t>
            </a:r>
          </a:p>
        </p:txBody>
      </p:sp>
    </p:spTree>
    <p:extLst>
      <p:ext uri="{BB962C8B-B14F-4D97-AF65-F5344CB8AC3E}">
        <p14:creationId xmlns:p14="http://schemas.microsoft.com/office/powerpoint/2010/main" val="2105653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a:t>فرایند ارائه و انتخاب استراتژیک</a:t>
            </a:r>
            <a:endParaRPr lang="en-US" dirty="0"/>
          </a:p>
        </p:txBody>
      </p:sp>
      <p:sp>
        <p:nvSpPr>
          <p:cNvPr id="3" name="Content Placeholder 2"/>
          <p:cNvSpPr>
            <a:spLocks noGrp="1"/>
          </p:cNvSpPr>
          <p:nvPr>
            <p:ph idx="1"/>
          </p:nvPr>
        </p:nvSpPr>
        <p:spPr>
          <a:xfrm>
            <a:off x="838200" y="1568116"/>
            <a:ext cx="10515600" cy="4608847"/>
          </a:xfr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a:lstStyle/>
          <a:p>
            <a:pPr algn="r" rtl="1"/>
            <a:endParaRPr lang="de-DE" dirty="0"/>
          </a:p>
          <a:p>
            <a:pPr algn="r" rtl="1"/>
            <a:r>
              <a:rPr lang="fa-IR" dirty="0"/>
              <a:t>هیچگاه همه گزینه ها </a:t>
            </a:r>
            <a:r>
              <a:rPr lang="fa-IR" dirty="0">
                <a:solidFill>
                  <a:srgbClr val="FF0000"/>
                </a:solidFill>
              </a:rPr>
              <a:t>باهم</a:t>
            </a:r>
            <a:r>
              <a:rPr lang="fa-IR" dirty="0"/>
              <a:t> مورد توجه سازمان نیستن </a:t>
            </a:r>
          </a:p>
          <a:p>
            <a:pPr algn="r" rtl="1"/>
            <a:r>
              <a:rPr lang="fa-IR" dirty="0">
                <a:solidFill>
                  <a:srgbClr val="FF0000"/>
                </a:solidFill>
              </a:rPr>
              <a:t>تنها مجموعه ای از استراتژی های </a:t>
            </a:r>
            <a:r>
              <a:rPr lang="fa-IR" dirty="0"/>
              <a:t>جذاب و قابل اجرا مورد توجه قرار میگیرن </a:t>
            </a:r>
          </a:p>
          <a:p>
            <a:pPr algn="r" rtl="1"/>
            <a:r>
              <a:rPr lang="fa-IR" dirty="0"/>
              <a:t>استراتژی از اطلاعات درون سازمان میاد </a:t>
            </a:r>
          </a:p>
          <a:p>
            <a:pPr algn="r" rtl="1"/>
            <a:r>
              <a:rPr lang="fa-IR" dirty="0"/>
              <a:t> توسط افرادی که شرایط درون و بیرونی رو میدونن </a:t>
            </a:r>
          </a:p>
          <a:p>
            <a:pPr algn="r" rtl="1"/>
            <a:r>
              <a:rPr lang="fa-IR" dirty="0"/>
              <a:t>جلسات و </a:t>
            </a:r>
            <a:r>
              <a:rPr lang="fa-IR" dirty="0">
                <a:solidFill>
                  <a:srgbClr val="FF0000"/>
                </a:solidFill>
              </a:rPr>
              <a:t>گردهمایی پیاپی خلاقیت </a:t>
            </a:r>
            <a:r>
              <a:rPr lang="fa-IR" dirty="0"/>
              <a:t>و گفتوگو ضروریست</a:t>
            </a:r>
          </a:p>
          <a:p>
            <a:pPr algn="r" rtl="1"/>
            <a:r>
              <a:rPr lang="fa-IR" dirty="0"/>
              <a:t>سپس فهرستی از استراتژی ها نهایی و نیمه نهایی تهیه میشود</a:t>
            </a:r>
          </a:p>
          <a:p>
            <a:endParaRPr lang="fa-IR" dirty="0"/>
          </a:p>
        </p:txBody>
      </p:sp>
    </p:spTree>
    <p:extLst>
      <p:ext uri="{BB962C8B-B14F-4D97-AF65-F5344CB8AC3E}">
        <p14:creationId xmlns:p14="http://schemas.microsoft.com/office/powerpoint/2010/main" val="2749880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هدف های بلند مدت</a:t>
            </a:r>
            <a:endParaRPr lang="en-US" dirty="0"/>
          </a:p>
        </p:txBody>
      </p:sp>
      <p:sp>
        <p:nvSpPr>
          <p:cNvPr id="3" name="Content Placeholder 2"/>
          <p:cNvSpPr>
            <a:spLocks noGrp="1"/>
          </p:cNvSpPr>
          <p:nvPr>
            <p:ph idx="1"/>
          </p:nvPr>
        </p:nvSpPr>
        <p:spPr>
          <a:xfrm>
            <a:off x="838200" y="1644316"/>
            <a:ext cx="10515600" cy="4532647"/>
          </a:xfrm>
        </p:spPr>
        <p:style>
          <a:lnRef idx="2">
            <a:schemeClr val="dk1"/>
          </a:lnRef>
          <a:fillRef idx="1">
            <a:schemeClr val="lt1"/>
          </a:fillRef>
          <a:effectRef idx="0">
            <a:schemeClr val="dk1"/>
          </a:effectRef>
          <a:fontRef idx="minor">
            <a:schemeClr val="dk1"/>
          </a:fontRef>
        </p:style>
        <p:txBody>
          <a:bodyPr>
            <a:normAutofit lnSpcReduction="10000"/>
          </a:bodyPr>
          <a:lstStyle/>
          <a:p>
            <a:pPr algn="r" rtl="1">
              <a:lnSpc>
                <a:spcPct val="110000"/>
              </a:lnSpc>
            </a:pPr>
            <a:r>
              <a:rPr lang="fa-IR" dirty="0"/>
              <a:t>هدف های بلند مدت بیناگر نتیجه های مرد انتظار از اجرای استراتژی های مشخضی میباشد. در واقع استراتژیست ها برای دستیابی به هدف های بلند مدت مورد نظر را های عملی پیشنهاد میکنند.</a:t>
            </a:r>
            <a:endParaRPr lang="de-DE" dirty="0"/>
          </a:p>
          <a:p>
            <a:pPr marL="0" indent="0" algn="r" rtl="1">
              <a:lnSpc>
                <a:spcPct val="110000"/>
              </a:lnSpc>
              <a:buNone/>
            </a:pPr>
            <a:endParaRPr lang="fa-IR" dirty="0"/>
          </a:p>
          <a:p>
            <a:pPr algn="r" rtl="1"/>
            <a:endParaRPr lang="fa-IR" dirty="0"/>
          </a:p>
          <a:p>
            <a:pPr algn="r" rtl="1"/>
            <a:r>
              <a:rPr lang="fa-IR" dirty="0"/>
              <a:t>اهداف بلند مدت طبق نگرش های سازمان تعریف میشود </a:t>
            </a:r>
          </a:p>
          <a:p>
            <a:pPr algn="r" rtl="1"/>
            <a:endParaRPr lang="fa-IR" dirty="0"/>
          </a:p>
          <a:p>
            <a:pPr algn="r" rtl="1"/>
            <a:r>
              <a:rPr lang="fa-IR" dirty="0"/>
              <a:t>در واقع </a:t>
            </a:r>
            <a:r>
              <a:rPr lang="fa-IR" dirty="0">
                <a:solidFill>
                  <a:srgbClr val="FF0000"/>
                </a:solidFill>
              </a:rPr>
              <a:t>نگرش سازمان</a:t>
            </a:r>
            <a:r>
              <a:rPr lang="fa-IR" dirty="0"/>
              <a:t>، </a:t>
            </a:r>
            <a:r>
              <a:rPr lang="fa-IR" dirty="0">
                <a:solidFill>
                  <a:srgbClr val="FF0000"/>
                </a:solidFill>
              </a:rPr>
              <a:t>هم هدف </a:t>
            </a:r>
            <a:r>
              <a:rPr lang="fa-IR" dirty="0"/>
              <a:t>و </a:t>
            </a:r>
            <a:r>
              <a:rPr lang="fa-IR" dirty="0">
                <a:solidFill>
                  <a:srgbClr val="FF0000"/>
                </a:solidFill>
              </a:rPr>
              <a:t>هم استراتژی </a:t>
            </a:r>
            <a:r>
              <a:rPr lang="fa-IR" dirty="0"/>
              <a:t>رسیدن به اون هدف رو تعیین میکند </a:t>
            </a:r>
            <a:br>
              <a:rPr lang="fa-IR" dirty="0"/>
            </a:br>
            <a:endParaRPr lang="fa-IR" dirty="0"/>
          </a:p>
          <a:p>
            <a:pPr algn="r" rtl="1"/>
            <a:endParaRPr lang="en-US" dirty="0"/>
          </a:p>
        </p:txBody>
      </p:sp>
    </p:spTree>
    <p:extLst>
      <p:ext uri="{BB962C8B-B14F-4D97-AF65-F5344CB8AC3E}">
        <p14:creationId xmlns:p14="http://schemas.microsoft.com/office/powerpoint/2010/main" val="993285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مدیریت هدف</a:t>
            </a:r>
            <a:endParaRPr lang="en-US" dirty="0"/>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r" rtl="1"/>
            <a:r>
              <a:rPr lang="fa-IR" dirty="0"/>
              <a:t>هدف ها بلندمدت، مشخص و روشن باشند </a:t>
            </a:r>
          </a:p>
          <a:p>
            <a:pPr algn="r" rtl="1"/>
            <a:endParaRPr lang="fa-IR" dirty="0"/>
          </a:p>
          <a:p>
            <a:pPr algn="r" rtl="1"/>
            <a:r>
              <a:rPr lang="fa-IR" dirty="0"/>
              <a:t>سازمان بدون هدف های بلندمدت، گیج و بی هدف </a:t>
            </a:r>
            <a:r>
              <a:rPr lang="fa-IR" dirty="0">
                <a:solidFill>
                  <a:srgbClr val="FF0000"/>
                </a:solidFill>
              </a:rPr>
              <a:t>به سوی پایانی نامعلوم گام</a:t>
            </a:r>
            <a:r>
              <a:rPr lang="fa-IR" dirty="0"/>
              <a:t> بر میدارد.</a:t>
            </a:r>
          </a:p>
          <a:p>
            <a:pPr algn="r" rtl="1"/>
            <a:endParaRPr lang="fa-IR" dirty="0"/>
          </a:p>
          <a:p>
            <a:pPr algn="r" rtl="1"/>
            <a:r>
              <a:rPr lang="fa-IR" dirty="0"/>
              <a:t>در نتیجه هدف بلند مدت سازمان جهت آن سازمان را هم برای </a:t>
            </a:r>
            <a:r>
              <a:rPr lang="fa-IR" dirty="0">
                <a:solidFill>
                  <a:srgbClr val="FF0000"/>
                </a:solidFill>
              </a:rPr>
              <a:t>خود سازمان </a:t>
            </a:r>
            <a:r>
              <a:rPr lang="fa-IR" dirty="0"/>
              <a:t>هم برای </a:t>
            </a:r>
            <a:r>
              <a:rPr lang="fa-IR" dirty="0">
                <a:solidFill>
                  <a:srgbClr val="FF0000"/>
                </a:solidFill>
              </a:rPr>
              <a:t>محیط بیرون </a:t>
            </a:r>
            <a:r>
              <a:rPr lang="fa-IR" dirty="0"/>
              <a:t>روشن میکند.</a:t>
            </a:r>
          </a:p>
          <a:p>
            <a:pPr algn="r" rtl="1"/>
            <a:r>
              <a:rPr lang="fa-IR" dirty="0"/>
              <a:t>استراتژیت ها باید سعی کنند از گزینه ها یا راه های منبی بر "</a:t>
            </a:r>
            <a:r>
              <a:rPr lang="fa-IR" dirty="0">
                <a:solidFill>
                  <a:srgbClr val="FF0000"/>
                </a:solidFill>
              </a:rPr>
              <a:t>مدیریت غیر مبتنی بر هدف</a:t>
            </a:r>
            <a:r>
              <a:rPr lang="fa-IR" dirty="0"/>
              <a:t>" پرهیز کنند.</a:t>
            </a:r>
          </a:p>
          <a:p>
            <a:pPr algn="r" rtl="1"/>
            <a:endParaRPr lang="fa-IR" dirty="0"/>
          </a:p>
          <a:p>
            <a:pPr marL="0" indent="0" algn="r" rtl="1">
              <a:buNone/>
            </a:pPr>
            <a:endParaRPr lang="fa-IR" dirty="0"/>
          </a:p>
          <a:p>
            <a:pPr algn="r" rtl="1"/>
            <a:endParaRPr lang="fa-IR" dirty="0"/>
          </a:p>
          <a:p>
            <a:pPr algn="r" rtl="1"/>
            <a:endParaRPr lang="en-US" dirty="0"/>
          </a:p>
        </p:txBody>
      </p:sp>
    </p:spTree>
    <p:extLst>
      <p:ext uri="{BB962C8B-B14F-4D97-AF65-F5344CB8AC3E}">
        <p14:creationId xmlns:p14="http://schemas.microsoft.com/office/powerpoint/2010/main" val="1522423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715F-2755-55C0-2831-1F1A8649205D}"/>
              </a:ext>
            </a:extLst>
          </p:cNvPr>
          <p:cNvSpPr>
            <a:spLocks noGrp="1"/>
          </p:cNvSpPr>
          <p:nvPr>
            <p:ph type="title"/>
          </p:nvPr>
        </p:nvSpPr>
        <p:spPr/>
        <p:txBody>
          <a:bodyPr/>
          <a:lstStyle/>
          <a:p>
            <a:pPr algn="ctr"/>
            <a:r>
              <a:rPr lang="fa-IR" dirty="0"/>
              <a:t>چارچوبی جامع برای تدوین استراتژی</a:t>
            </a:r>
            <a:endParaRPr lang="en-US" dirty="0"/>
          </a:p>
        </p:txBody>
      </p:sp>
      <p:sp>
        <p:nvSpPr>
          <p:cNvPr id="3" name="Content Placeholder 2">
            <a:extLst>
              <a:ext uri="{FF2B5EF4-FFF2-40B4-BE49-F238E27FC236}">
                <a16:creationId xmlns:a16="http://schemas.microsoft.com/office/drawing/2014/main" id="{E66D7A21-9CE7-1A19-BFD9-DBD7F6ECC61D}"/>
              </a:ext>
            </a:extLst>
          </p:cNvPr>
          <p:cNvSpPr>
            <a:spLocks noGrp="1"/>
          </p:cNvSpPr>
          <p:nvPr>
            <p:ph idx="1"/>
          </p:nvPr>
        </p:nvSpPr>
        <p:spPr>
          <a:xfrm>
            <a:off x="838200" y="1690687"/>
            <a:ext cx="10515600" cy="4486275"/>
          </a:xfrm>
        </p:spPr>
        <p:style>
          <a:lnRef idx="2">
            <a:schemeClr val="dk1"/>
          </a:lnRef>
          <a:fillRef idx="1">
            <a:schemeClr val="lt1"/>
          </a:fillRef>
          <a:effectRef idx="0">
            <a:schemeClr val="dk1"/>
          </a:effectRef>
          <a:fontRef idx="minor">
            <a:schemeClr val="dk1"/>
          </a:fontRef>
        </p:style>
        <p:txBody>
          <a:bodyPr/>
          <a:lstStyle/>
          <a:p>
            <a:pPr marL="0" indent="0" algn="r" rtl="1">
              <a:buNone/>
            </a:pPr>
            <a:r>
              <a:rPr lang="fa-IR" dirty="0"/>
              <a:t>این چهارچوب به استراتژیست ها کمک میکند که استراتژی ها را </a:t>
            </a:r>
            <a:r>
              <a:rPr lang="fa-IR" dirty="0">
                <a:solidFill>
                  <a:srgbClr val="FF0000"/>
                </a:solidFill>
              </a:rPr>
              <a:t>شناسایی </a:t>
            </a:r>
            <a:r>
              <a:rPr lang="fa-IR" dirty="0"/>
              <a:t>، </a:t>
            </a:r>
            <a:r>
              <a:rPr lang="fa-IR" dirty="0">
                <a:solidFill>
                  <a:srgbClr val="FF0000"/>
                </a:solidFill>
              </a:rPr>
              <a:t>ارزیابی</a:t>
            </a:r>
            <a:r>
              <a:rPr lang="fa-IR" dirty="0"/>
              <a:t> و</a:t>
            </a:r>
            <a:r>
              <a:rPr lang="fa-IR" dirty="0">
                <a:solidFill>
                  <a:srgbClr val="FF0000"/>
                </a:solidFill>
              </a:rPr>
              <a:t> گزینش </a:t>
            </a:r>
            <a:r>
              <a:rPr lang="fa-IR" dirty="0"/>
              <a:t>کنند.</a:t>
            </a:r>
          </a:p>
          <a:p>
            <a:pPr algn="r" rtl="1"/>
            <a:r>
              <a:rPr lang="fa-IR" sz="3200" dirty="0"/>
              <a:t>مرحله اول : مرحله ورودی</a:t>
            </a:r>
          </a:p>
          <a:p>
            <a:pPr marL="0" indent="0" algn="r" rtl="1">
              <a:buNone/>
            </a:pPr>
            <a:r>
              <a:rPr lang="fa-IR" dirty="0"/>
              <a:t>در این مرحله اطلاعات اصلی مورد نیاز برای تدوین استراتژی ها مشخص میشود</a:t>
            </a:r>
          </a:p>
          <a:p>
            <a:pPr marL="0" indent="0" algn="r" rtl="1">
              <a:buNone/>
            </a:pPr>
            <a:r>
              <a:rPr lang="fa-IR" dirty="0"/>
              <a:t>که شامل مدل های زیر است</a:t>
            </a:r>
          </a:p>
          <a:p>
            <a:pPr algn="r" rtl="1">
              <a:buFont typeface="Wingdings" panose="05000000000000000000" pitchFamily="2" charset="2"/>
              <a:buChar char="Ø"/>
            </a:pPr>
            <a:r>
              <a:rPr lang="fa-IR" dirty="0"/>
              <a:t>ماتریس ارزیابی عوامل خارجی </a:t>
            </a:r>
            <a:r>
              <a:rPr lang="en-US" dirty="0"/>
              <a:t>(EFE)</a:t>
            </a:r>
            <a:r>
              <a:rPr lang="fa-IR" dirty="0"/>
              <a:t> </a:t>
            </a:r>
            <a:r>
              <a:rPr lang="en-US" b="0" i="0" dirty="0">
                <a:solidFill>
                  <a:srgbClr val="333333"/>
                </a:solidFill>
                <a:effectLst/>
                <a:latin typeface="Yekan Pro"/>
              </a:rPr>
              <a:t>(External Factor Evaluation matrix)</a:t>
            </a:r>
            <a:endParaRPr lang="fa-IR" dirty="0"/>
          </a:p>
          <a:p>
            <a:pPr algn="r" rtl="1">
              <a:buFont typeface="Wingdings" panose="05000000000000000000" pitchFamily="2" charset="2"/>
              <a:buChar char="Ø"/>
            </a:pPr>
            <a:r>
              <a:rPr lang="fa-IR" dirty="0"/>
              <a:t>ماتریس بررسی رقابت</a:t>
            </a:r>
            <a:r>
              <a:rPr lang="en-US" dirty="0"/>
              <a:t>  </a:t>
            </a:r>
            <a:r>
              <a:rPr lang="en-US" dirty="0">
                <a:solidFill>
                  <a:schemeClr val="tx1">
                    <a:lumMod val="75000"/>
                    <a:lumOff val="25000"/>
                  </a:schemeClr>
                </a:solidFill>
              </a:rPr>
              <a:t>(</a:t>
            </a:r>
            <a:r>
              <a:rPr lang="en-US" b="0" i="0" dirty="0">
                <a:solidFill>
                  <a:schemeClr val="tx1">
                    <a:lumMod val="75000"/>
                    <a:lumOff val="25000"/>
                  </a:schemeClr>
                </a:solidFill>
                <a:effectLst/>
                <a:latin typeface="iransans"/>
              </a:rPr>
              <a:t>Competitive Profile Matrix)</a:t>
            </a:r>
            <a:r>
              <a:rPr lang="en-US" b="0" i="0" dirty="0">
                <a:solidFill>
                  <a:srgbClr val="000000"/>
                </a:solidFill>
                <a:effectLst/>
                <a:latin typeface="iransans"/>
              </a:rPr>
              <a:t> </a:t>
            </a:r>
            <a:endParaRPr lang="fa-IR" dirty="0"/>
          </a:p>
          <a:p>
            <a:pPr algn="r" rtl="1">
              <a:buFont typeface="Wingdings" panose="05000000000000000000" pitchFamily="2" charset="2"/>
              <a:buChar char="Ø"/>
            </a:pPr>
            <a:r>
              <a:rPr lang="fa-IR" b="0" i="0" dirty="0">
                <a:effectLst/>
                <a:latin typeface="Yekan Pro"/>
              </a:rPr>
              <a:t>ماتریس ارزیابی عوامل داخلی</a:t>
            </a:r>
            <a:r>
              <a:rPr lang="en-US" sz="3200" b="0" i="0" dirty="0">
                <a:effectLst/>
                <a:latin typeface="Yekan Pro"/>
              </a:rPr>
              <a:t>(IFE)</a:t>
            </a:r>
            <a:r>
              <a:rPr lang="fa-IR" sz="3200" b="0" i="0" dirty="0">
                <a:effectLst/>
                <a:latin typeface="Yekan Pro"/>
              </a:rPr>
              <a:t> </a:t>
            </a:r>
            <a:r>
              <a:rPr lang="en-US" dirty="0">
                <a:solidFill>
                  <a:srgbClr val="333333"/>
                </a:solidFill>
                <a:latin typeface="Yekan Pro"/>
              </a:rPr>
              <a:t>(</a:t>
            </a:r>
            <a:r>
              <a:rPr lang="en-US" b="0" i="0" dirty="0">
                <a:solidFill>
                  <a:srgbClr val="333333"/>
                </a:solidFill>
                <a:effectLst/>
                <a:latin typeface="Yekan Pro"/>
              </a:rPr>
              <a:t>Internal Factor Evaluation matrix)</a:t>
            </a:r>
            <a:endParaRPr lang="fa-IR" dirty="0"/>
          </a:p>
          <a:p>
            <a:pPr marL="0" indent="0" algn="r" rtl="1">
              <a:buNone/>
            </a:pPr>
            <a:endParaRPr lang="fa-IR" dirty="0"/>
          </a:p>
        </p:txBody>
      </p:sp>
    </p:spTree>
    <p:extLst>
      <p:ext uri="{BB962C8B-B14F-4D97-AF65-F5344CB8AC3E}">
        <p14:creationId xmlns:p14="http://schemas.microsoft.com/office/powerpoint/2010/main" val="2020695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F96E9-0D3B-8F73-919D-19473254A527}"/>
              </a:ext>
            </a:extLst>
          </p:cNvPr>
          <p:cNvSpPr>
            <a:spLocks noGrp="1"/>
          </p:cNvSpPr>
          <p:nvPr>
            <p:ph type="title"/>
          </p:nvPr>
        </p:nvSpPr>
        <p:spPr/>
        <p:txBody>
          <a:bodyPr/>
          <a:lstStyle/>
          <a:p>
            <a:pPr algn="ctr"/>
            <a:r>
              <a:rPr lang="fa-IR" dirty="0"/>
              <a:t>چارچوبی جامع برای تدوین استراتژی</a:t>
            </a:r>
            <a:endParaRPr lang="en-US" dirty="0"/>
          </a:p>
        </p:txBody>
      </p:sp>
      <p:sp>
        <p:nvSpPr>
          <p:cNvPr id="3" name="Content Placeholder 2">
            <a:extLst>
              <a:ext uri="{FF2B5EF4-FFF2-40B4-BE49-F238E27FC236}">
                <a16:creationId xmlns:a16="http://schemas.microsoft.com/office/drawing/2014/main" id="{1C3EB832-0438-1601-91D5-F6827EB6810D}"/>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r" rtl="1"/>
            <a:r>
              <a:rPr lang="fa-IR" sz="3200" dirty="0"/>
              <a:t>مرحله دوم: مرحله مقایسه </a:t>
            </a:r>
          </a:p>
          <a:p>
            <a:pPr marL="0" indent="0" algn="r" rtl="1">
              <a:buNone/>
            </a:pPr>
            <a:r>
              <a:rPr lang="fa-IR" dirty="0"/>
              <a:t>توجه بر استراتژی های امکان پذیر، برقراری توازن و تعادل با استفاده از روش های زیر</a:t>
            </a:r>
          </a:p>
          <a:p>
            <a:pPr marL="0" indent="0" algn="r" rtl="1">
              <a:buNone/>
            </a:pPr>
            <a:r>
              <a:rPr lang="fa-IR" dirty="0"/>
              <a:t>بررسی و تحلیل برای انتخاب استراتژی از طریق مقایسه</a:t>
            </a:r>
          </a:p>
          <a:p>
            <a:pPr algn="r" rtl="1">
              <a:buFont typeface="Wingdings" panose="05000000000000000000" pitchFamily="2" charset="2"/>
              <a:buChar char="v"/>
            </a:pPr>
            <a:r>
              <a:rPr lang="fa-IR" dirty="0"/>
              <a:t>ماتریس تهدیدات فرصت ها ، نقاط ضعف و نقاط قوت </a:t>
            </a:r>
            <a:r>
              <a:rPr lang="en-US" dirty="0"/>
              <a:t>(TOWS)</a:t>
            </a:r>
            <a:endParaRPr lang="fa-IR" dirty="0"/>
          </a:p>
          <a:p>
            <a:pPr algn="r" rtl="1">
              <a:buFont typeface="Wingdings" panose="05000000000000000000" pitchFamily="2" charset="2"/>
              <a:buChar char="v"/>
            </a:pPr>
            <a:r>
              <a:rPr lang="fa-IR" dirty="0"/>
              <a:t>ماتریس ارزیابی موقعیت و اقدام استراتژیک</a:t>
            </a:r>
            <a:r>
              <a:rPr lang="en-US" dirty="0"/>
              <a:t>(SPACE)</a:t>
            </a:r>
            <a:endParaRPr lang="fa-IR" dirty="0"/>
          </a:p>
          <a:p>
            <a:pPr algn="r" rtl="1">
              <a:buFont typeface="Wingdings" panose="05000000000000000000" pitchFamily="2" charset="2"/>
              <a:buChar char="v"/>
            </a:pPr>
            <a:r>
              <a:rPr lang="fa-IR" dirty="0"/>
              <a:t>ماتریس گروه مشاوران بستن </a:t>
            </a:r>
            <a:r>
              <a:rPr lang="en-US" dirty="0"/>
              <a:t>(BCG)</a:t>
            </a:r>
            <a:endParaRPr lang="fa-IR" dirty="0"/>
          </a:p>
          <a:p>
            <a:pPr algn="r" rtl="1">
              <a:buFont typeface="Wingdings" panose="05000000000000000000" pitchFamily="2" charset="2"/>
              <a:buChar char="v"/>
            </a:pPr>
            <a:r>
              <a:rPr lang="fa-IR" dirty="0"/>
              <a:t>ماتریس داخلی و خارجی</a:t>
            </a:r>
            <a:r>
              <a:rPr lang="en-US" dirty="0"/>
              <a:t>(IE)</a:t>
            </a:r>
            <a:endParaRPr lang="fa-IR" dirty="0"/>
          </a:p>
          <a:p>
            <a:pPr algn="r" rtl="1">
              <a:buFont typeface="Wingdings" panose="05000000000000000000" pitchFamily="2" charset="2"/>
              <a:buChar char="v"/>
            </a:pPr>
            <a:r>
              <a:rPr lang="fa-IR" dirty="0"/>
              <a:t>ماتریس استراتژی اصلی</a:t>
            </a:r>
            <a:endParaRPr lang="en-US" dirty="0"/>
          </a:p>
        </p:txBody>
      </p:sp>
    </p:spTree>
    <p:extLst>
      <p:ext uri="{BB962C8B-B14F-4D97-AF65-F5344CB8AC3E}">
        <p14:creationId xmlns:p14="http://schemas.microsoft.com/office/powerpoint/2010/main" val="785776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653B3-CD25-53DF-AC87-16926AB58FD3}"/>
              </a:ext>
            </a:extLst>
          </p:cNvPr>
          <p:cNvSpPr>
            <a:spLocks noGrp="1"/>
          </p:cNvSpPr>
          <p:nvPr>
            <p:ph type="title"/>
          </p:nvPr>
        </p:nvSpPr>
        <p:spPr/>
        <p:txBody>
          <a:bodyPr/>
          <a:lstStyle/>
          <a:p>
            <a:pPr algn="ctr"/>
            <a:r>
              <a:rPr lang="fa-IR" dirty="0"/>
              <a:t>چارچوبی جامع برای تدوین استراتژی</a:t>
            </a:r>
            <a:endParaRPr lang="en-US" dirty="0"/>
          </a:p>
        </p:txBody>
      </p:sp>
      <p:sp>
        <p:nvSpPr>
          <p:cNvPr id="3" name="Content Placeholder 2">
            <a:extLst>
              <a:ext uri="{FF2B5EF4-FFF2-40B4-BE49-F238E27FC236}">
                <a16:creationId xmlns:a16="http://schemas.microsoft.com/office/drawing/2014/main" id="{CD99D7EC-B0FF-1B69-A2DC-F6906875C020}"/>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r" rtl="1"/>
            <a:r>
              <a:rPr lang="fa-IR" sz="3200" dirty="0"/>
              <a:t>مرحله سوم: مرحله تصمیم گیری</a:t>
            </a:r>
          </a:p>
          <a:p>
            <a:pPr marL="0" indent="0" algn="r" rtl="1">
              <a:buNone/>
            </a:pPr>
            <a:r>
              <a:rPr lang="fa-IR" dirty="0"/>
              <a:t>در این مرحله تنها از ماتریس برنامه ریزی کمی</a:t>
            </a:r>
            <a:r>
              <a:rPr lang="en-US" dirty="0"/>
              <a:t>(QSPM)</a:t>
            </a:r>
            <a:r>
              <a:rPr lang="fa-IR" dirty="0"/>
              <a:t> استفاده میشود،</a:t>
            </a:r>
          </a:p>
          <a:p>
            <a:pPr marL="0" indent="0" algn="r" rtl="1">
              <a:buNone/>
            </a:pPr>
            <a:r>
              <a:rPr lang="fa-IR" dirty="0"/>
              <a:t>در ماتریس ذکر شده </a:t>
            </a:r>
            <a:r>
              <a:rPr lang="fa-IR" dirty="0">
                <a:solidFill>
                  <a:srgbClr val="FF0000"/>
                </a:solidFill>
              </a:rPr>
              <a:t>اطلاعات ارائه شده در مرحله اول </a:t>
            </a:r>
            <a:r>
              <a:rPr lang="fa-IR" dirty="0"/>
              <a:t>استفاده میشود تا به انواع </a:t>
            </a:r>
            <a:r>
              <a:rPr lang="fa-IR" dirty="0">
                <a:solidFill>
                  <a:srgbClr val="FF0000"/>
                </a:solidFill>
              </a:rPr>
              <a:t>استراتژی های قابل اجرا را که در مرحله دوم شناسایی </a:t>
            </a:r>
            <a:r>
              <a:rPr lang="fa-IR" dirty="0"/>
              <a:t>شدند، به شیوه ای عینی و بدون اعمال نظر شخصی مورد ارزیابی و قضاوت قرار بگیرند.</a:t>
            </a:r>
          </a:p>
          <a:p>
            <a:pPr marL="0" indent="0" algn="r" rtl="1">
              <a:buNone/>
            </a:pPr>
            <a:endParaRPr lang="fa-IR" dirty="0"/>
          </a:p>
          <a:p>
            <a:pPr marL="0" indent="0" algn="r" rtl="1">
              <a:buNone/>
            </a:pPr>
            <a:r>
              <a:rPr lang="fa-IR" dirty="0"/>
              <a:t>این ماتریس جذابیت نسبی انواع استراتژی ها را مشخص میکند، بدین گونه برای انتخاب استراتژی های دخاص مبنای عینی (</a:t>
            </a:r>
            <a:r>
              <a:rPr lang="fa-IR" dirty="0">
                <a:solidFill>
                  <a:srgbClr val="FF0000"/>
                </a:solidFill>
              </a:rPr>
              <a:t>تحلیل مبتنی بر داده بدون اعمال نظر شخصی</a:t>
            </a:r>
            <a:r>
              <a:rPr lang="fa-IR" dirty="0"/>
              <a:t>) ارائه شود.</a:t>
            </a:r>
            <a:endParaRPr lang="en-US" dirty="0"/>
          </a:p>
        </p:txBody>
      </p:sp>
    </p:spTree>
    <p:extLst>
      <p:ext uri="{BB962C8B-B14F-4D97-AF65-F5344CB8AC3E}">
        <p14:creationId xmlns:p14="http://schemas.microsoft.com/office/powerpoint/2010/main" val="1314424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A6A01-25ED-7ACC-1598-E04F136F8815}"/>
              </a:ext>
            </a:extLst>
          </p:cNvPr>
          <p:cNvSpPr>
            <a:spLocks noGrp="1"/>
          </p:cNvSpPr>
          <p:nvPr>
            <p:ph type="title"/>
          </p:nvPr>
        </p:nvSpPr>
        <p:spPr>
          <a:effectLst>
            <a:glow rad="63500">
              <a:schemeClr val="accent2">
                <a:satMod val="175000"/>
                <a:alpha val="40000"/>
              </a:schemeClr>
            </a:glow>
          </a:effectLst>
        </p:spPr>
        <p:txBody>
          <a:bodyPr/>
          <a:lstStyle/>
          <a:p>
            <a:pPr algn="ctr"/>
            <a:r>
              <a:rPr lang="fa-IR" sz="5400" dirty="0">
                <a:ln w="0"/>
                <a:effectLst>
                  <a:outerShdw blurRad="38100" dist="19050" dir="2700000" algn="tl" rotWithShape="0">
                    <a:schemeClr val="dk1">
                      <a:alpha val="40000"/>
                    </a:schemeClr>
                  </a:outerShdw>
                </a:effectLst>
              </a:rPr>
              <a:t>نکته</a:t>
            </a:r>
            <a:r>
              <a:rPr lang="fa-IR" dirty="0"/>
              <a:t> </a:t>
            </a:r>
            <a:endParaRPr lang="en-US" dirty="0"/>
          </a:p>
        </p:txBody>
      </p:sp>
      <p:sp>
        <p:nvSpPr>
          <p:cNvPr id="3" name="Content Placeholder 2">
            <a:extLst>
              <a:ext uri="{FF2B5EF4-FFF2-40B4-BE49-F238E27FC236}">
                <a16:creationId xmlns:a16="http://schemas.microsoft.com/office/drawing/2014/main" id="{15E885B4-1DE6-DD24-2842-7F4EC4AEB06B}"/>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marL="0" indent="0" algn="r" rtl="1">
              <a:buNone/>
            </a:pPr>
            <a:r>
              <a:rPr lang="fa-IR" dirty="0"/>
              <a:t>گفت و گو ، مباحثه و مبادله همچنان نیازه چون به ما "لنز" میده</a:t>
            </a:r>
            <a:br>
              <a:rPr lang="fa-IR" dirty="0"/>
            </a:br>
            <a:r>
              <a:rPr lang="fa-IR" dirty="0"/>
              <a:t>و با استفاده از تحلیل های رقمی و ابرازی نباید میزانش کاهش پیدا کنه </a:t>
            </a:r>
          </a:p>
          <a:p>
            <a:pPr marL="0" indent="0" algn="r" rtl="1">
              <a:buNone/>
            </a:pPr>
            <a:r>
              <a:rPr lang="fa-IR" dirty="0"/>
              <a:t>همونقدر که شهود نیازه تصمیم گیری، بر اساس داده های واقعی هم نیازه،</a:t>
            </a:r>
            <a:br>
              <a:rPr lang="fa-IR" dirty="0"/>
            </a:br>
            <a:br>
              <a:rPr lang="fa-IR" dirty="0"/>
            </a:br>
            <a:r>
              <a:rPr lang="fa-IR" dirty="0"/>
              <a:t>این ها باید باهم کار کنن تا بتوان از آن نتیجه گرفت </a:t>
            </a:r>
            <a:br>
              <a:rPr lang="fa-IR" dirty="0"/>
            </a:br>
            <a:r>
              <a:rPr lang="fa-IR" dirty="0"/>
              <a:t>اگر هر کدام بی رویه و بی توجه انجام بشوند</a:t>
            </a:r>
          </a:p>
          <a:p>
            <a:pPr marL="0" indent="0" algn="r" rtl="1">
              <a:buNone/>
            </a:pPr>
            <a:r>
              <a:rPr lang="fa-IR" dirty="0"/>
              <a:t> سازمان قطعا دچار مشکل خواهد شد.</a:t>
            </a:r>
            <a:endParaRPr lang="en-US" dirty="0"/>
          </a:p>
        </p:txBody>
      </p:sp>
    </p:spTree>
    <p:extLst>
      <p:ext uri="{BB962C8B-B14F-4D97-AF65-F5344CB8AC3E}">
        <p14:creationId xmlns:p14="http://schemas.microsoft.com/office/powerpoint/2010/main" val="2403705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8D70C-B742-A2E3-1844-20CAF46531DF}"/>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1A17A4EA-4EFA-F264-AE4B-79D5BDE576C6}"/>
              </a:ext>
            </a:extLst>
          </p:cNvPr>
          <p:cNvSpPr>
            <a:spLocks noGrp="1"/>
          </p:cNvSpPr>
          <p:nvPr>
            <p:ph type="pic" idx="1"/>
          </p:nvPr>
        </p:nvSpPr>
        <p:spPr/>
      </p:sp>
      <p:sp>
        <p:nvSpPr>
          <p:cNvPr id="4" name="Text Placeholder 3">
            <a:extLst>
              <a:ext uri="{FF2B5EF4-FFF2-40B4-BE49-F238E27FC236}">
                <a16:creationId xmlns:a16="http://schemas.microsoft.com/office/drawing/2014/main" id="{E5B85697-ABEF-DAF0-F11A-0D39E414DF1D}"/>
              </a:ext>
            </a:extLst>
          </p:cNvPr>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675037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2">
      <a:majorFont>
        <a:latin typeface="Trebuchet MS"/>
        <a:ea typeface=""/>
        <a:cs typeface="Fedra Arabic Display AR+LT Blac"/>
      </a:majorFont>
      <a:minorFont>
        <a:latin typeface="Trebuchet MS"/>
        <a:ea typeface=""/>
        <a:cs typeface="IRANSans(FaNum) Medium"/>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173</TotalTime>
  <Words>628</Words>
  <Application>Microsoft Office PowerPoint</Application>
  <PresentationFormat>Widescreen</PresentationFormat>
  <Paragraphs>58</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iransans</vt:lpstr>
      <vt:lpstr>Trebuchet MS</vt:lpstr>
      <vt:lpstr>Wingdings</vt:lpstr>
      <vt:lpstr>Yekan Pro</vt:lpstr>
      <vt:lpstr>Office Theme</vt:lpstr>
      <vt:lpstr>فصل شش مدیریت استراتژیک  "بررسی و انتخاب استراتژی"</vt:lpstr>
      <vt:lpstr>فرایند ارائه و انتخاب استراتژیک</vt:lpstr>
      <vt:lpstr>هدف های بلند مدت</vt:lpstr>
      <vt:lpstr>مدیریت هدف</vt:lpstr>
      <vt:lpstr>چارچوبی جامع برای تدوین استراتژی</vt:lpstr>
      <vt:lpstr>چارچوبی جامع برای تدوین استراتژی</vt:lpstr>
      <vt:lpstr>چارچوبی جامع برای تدوین استراتژی</vt:lpstr>
      <vt:lpstr>نکته </vt:lpstr>
      <vt:lpstr>PowerPoint Presentation</vt:lpstr>
    </vt:vector>
  </TitlesOfParts>
  <Company>diakov.net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شش مدیریت استراتژیک بررسی و انتخاب استراتژی</dc:title>
  <dc:creator>Sepas</dc:creator>
  <cp:lastModifiedBy>Gsabz</cp:lastModifiedBy>
  <cp:revision>6</cp:revision>
  <dcterms:created xsi:type="dcterms:W3CDTF">2025-11-14T14:35:26Z</dcterms:created>
  <dcterms:modified xsi:type="dcterms:W3CDTF">2025-11-15T17:23:23Z</dcterms:modified>
</cp:coreProperties>
</file>