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90" r:id="rId4"/>
    <p:sldId id="287" r:id="rId5"/>
    <p:sldId id="288" r:id="rId6"/>
    <p:sldId id="289" r:id="rId7"/>
    <p:sldId id="291" r:id="rId8"/>
    <p:sldId id="292" r:id="rId9"/>
    <p:sldId id="294" r:id="rId10"/>
    <p:sldId id="295" r:id="rId11"/>
    <p:sldId id="296" r:id="rId12"/>
    <p:sldId id="306" r:id="rId13"/>
    <p:sldId id="297" r:id="rId14"/>
    <p:sldId id="304" r:id="rId15"/>
    <p:sldId id="305" r:id="rId16"/>
    <p:sldId id="298" r:id="rId17"/>
    <p:sldId id="301" r:id="rId18"/>
    <p:sldId id="299" r:id="rId19"/>
    <p:sldId id="300" r:id="rId20"/>
    <p:sldId id="307" r:id="rId21"/>
    <p:sldId id="308" r:id="rId22"/>
    <p:sldId id="302" r:id="rId23"/>
    <p:sldId id="303" r:id="rId24"/>
    <p:sldId id="293" r:id="rId25"/>
    <p:sldId id="309" r:id="rId26"/>
    <p:sldId id="310" r:id="rId27"/>
    <p:sldId id="312" r:id="rId28"/>
    <p:sldId id="313" r:id="rId29"/>
    <p:sldId id="311" r:id="rId30"/>
    <p:sldId id="314" r:id="rId31"/>
    <p:sldId id="315" r:id="rId32"/>
    <p:sldId id="316" r:id="rId33"/>
    <p:sldId id="317" r:id="rId34"/>
    <p:sldId id="3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F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53FBD8-D444-44E7-8065-E3702770FBC2}" type="doc">
      <dgm:prSet loTypeId="urn:microsoft.com/office/officeart/2005/8/layout/pList2" loCatId="list" qsTypeId="urn:microsoft.com/office/officeart/2005/8/quickstyle/simple1" qsCatId="simple" csTypeId="urn:microsoft.com/office/officeart/2005/8/colors/colorful5" csCatId="colorful" phldr="1"/>
      <dgm:spPr/>
    </dgm:pt>
    <dgm:pt modelId="{7510A38A-402B-46AC-BBF2-9D399B22E18B}">
      <dgm:prSet phldrT="[Text]" custT="1"/>
      <dgm:spPr/>
      <dgm:t>
        <a:bodyPr/>
        <a:lstStyle/>
        <a:p>
          <a:r>
            <a:rPr lang="fa-IR" sz="3300" dirty="0" smtClean="0"/>
            <a:t>گاز</a:t>
          </a:r>
        </a:p>
        <a:p>
          <a:r>
            <a:rPr lang="fa-IR" sz="2000" dirty="0" smtClean="0">
              <a:cs typeface="B Titr" panose="00000700000000000000" pitchFamily="2" charset="-78"/>
            </a:rPr>
            <a:t>(بخار آب –</a:t>
          </a:r>
        </a:p>
        <a:p>
          <a:r>
            <a:rPr lang="fa-IR" sz="2000" dirty="0" smtClean="0">
              <a:cs typeface="B Titr" panose="00000700000000000000" pitchFamily="2" charset="-78"/>
            </a:rPr>
            <a:t> کربن دی اکسید- </a:t>
          </a:r>
        </a:p>
        <a:p>
          <a:r>
            <a:rPr lang="fa-IR" sz="2000" dirty="0" smtClean="0">
              <a:cs typeface="B Titr" panose="00000700000000000000" pitchFamily="2" charset="-78"/>
            </a:rPr>
            <a:t>گاز گوگردی)</a:t>
          </a:r>
          <a:endParaRPr lang="en-US" sz="2000" dirty="0">
            <a:cs typeface="B Titr" panose="00000700000000000000" pitchFamily="2" charset="-78"/>
          </a:endParaRPr>
        </a:p>
      </dgm:t>
    </dgm:pt>
    <dgm:pt modelId="{52AF4D85-9DCD-4ABD-81C0-6D684FAE5794}" type="parTrans" cxnId="{B65C2215-6775-4DED-90CD-A05BA860956A}">
      <dgm:prSet/>
      <dgm:spPr/>
      <dgm:t>
        <a:bodyPr/>
        <a:lstStyle/>
        <a:p>
          <a:endParaRPr lang="en-US"/>
        </a:p>
      </dgm:t>
    </dgm:pt>
    <dgm:pt modelId="{5E9B8605-8E83-4B52-B16B-61050D55E4E8}" type="sibTrans" cxnId="{B65C2215-6775-4DED-90CD-A05BA860956A}">
      <dgm:prSet/>
      <dgm:spPr/>
      <dgm:t>
        <a:bodyPr/>
        <a:lstStyle/>
        <a:p>
          <a:endParaRPr lang="en-US"/>
        </a:p>
      </dgm:t>
    </dgm:pt>
    <dgm:pt modelId="{FB76E658-5613-4F24-A55D-6813BCB569E0}">
      <dgm:prSet phldrT="[Text]"/>
      <dgm:spPr/>
      <dgm:t>
        <a:bodyPr/>
        <a:lstStyle/>
        <a:p>
          <a:r>
            <a:rPr lang="fa-IR" dirty="0" smtClean="0"/>
            <a:t>مایع</a:t>
          </a:r>
          <a:endParaRPr lang="en-US" dirty="0"/>
        </a:p>
      </dgm:t>
    </dgm:pt>
    <dgm:pt modelId="{A323DB5C-430C-4254-9935-BCA750ACDF01}" type="parTrans" cxnId="{D5AB750F-692B-4C65-B216-A4AB36C2ECA9}">
      <dgm:prSet/>
      <dgm:spPr/>
      <dgm:t>
        <a:bodyPr/>
        <a:lstStyle/>
        <a:p>
          <a:endParaRPr lang="en-US"/>
        </a:p>
      </dgm:t>
    </dgm:pt>
    <dgm:pt modelId="{F11359AF-4385-4B62-9787-5B4CB4A9AE3A}" type="sibTrans" cxnId="{D5AB750F-692B-4C65-B216-A4AB36C2ECA9}">
      <dgm:prSet/>
      <dgm:spPr/>
      <dgm:t>
        <a:bodyPr/>
        <a:lstStyle/>
        <a:p>
          <a:endParaRPr lang="en-US"/>
        </a:p>
      </dgm:t>
    </dgm:pt>
    <dgm:pt modelId="{6891082F-C976-42E1-98C3-36BC3C1B8DB3}">
      <dgm:prSet phldrT="[Text]"/>
      <dgm:spPr/>
      <dgm:t>
        <a:bodyPr/>
        <a:lstStyle/>
        <a:p>
          <a:r>
            <a:rPr lang="fa-IR" dirty="0" smtClean="0"/>
            <a:t>جامد</a:t>
          </a:r>
        </a:p>
        <a:p>
          <a:endParaRPr lang="en-US" dirty="0"/>
        </a:p>
      </dgm:t>
    </dgm:pt>
    <dgm:pt modelId="{73FAB864-4FAA-455B-A872-65DC0D4E4EF1}" type="parTrans" cxnId="{814B678D-FFCE-4D3A-BD6B-4D38E2A18666}">
      <dgm:prSet/>
      <dgm:spPr/>
      <dgm:t>
        <a:bodyPr/>
        <a:lstStyle/>
        <a:p>
          <a:endParaRPr lang="en-US"/>
        </a:p>
      </dgm:t>
    </dgm:pt>
    <dgm:pt modelId="{1719427E-AED5-4DA4-96D4-E60986E6E71B}" type="sibTrans" cxnId="{814B678D-FFCE-4D3A-BD6B-4D38E2A18666}">
      <dgm:prSet/>
      <dgm:spPr/>
      <dgm:t>
        <a:bodyPr/>
        <a:lstStyle/>
        <a:p>
          <a:endParaRPr lang="en-US"/>
        </a:p>
      </dgm:t>
    </dgm:pt>
    <dgm:pt modelId="{D819358D-64A4-4703-9EAE-1A35811DE4AD}" type="pres">
      <dgm:prSet presAssocID="{6E53FBD8-D444-44E7-8065-E3702770FBC2}" presName="Name0" presStyleCnt="0">
        <dgm:presLayoutVars>
          <dgm:dir/>
          <dgm:resizeHandles val="exact"/>
        </dgm:presLayoutVars>
      </dgm:prSet>
      <dgm:spPr/>
    </dgm:pt>
    <dgm:pt modelId="{636E7FB6-BB83-4F29-9086-9C525B394EF9}" type="pres">
      <dgm:prSet presAssocID="{6E53FBD8-D444-44E7-8065-E3702770FBC2}" presName="bkgdShp" presStyleLbl="alignAccFollowNode1" presStyleIdx="0" presStyleCnt="1"/>
      <dgm:spPr/>
    </dgm:pt>
    <dgm:pt modelId="{2D66279B-457B-428D-8AE5-6DAD44B61E20}" type="pres">
      <dgm:prSet presAssocID="{6E53FBD8-D444-44E7-8065-E3702770FBC2}" presName="linComp" presStyleCnt="0"/>
      <dgm:spPr/>
    </dgm:pt>
    <dgm:pt modelId="{214A2E22-D805-4177-BC7C-D4540910D2A4}" type="pres">
      <dgm:prSet presAssocID="{7510A38A-402B-46AC-BBF2-9D399B22E18B}" presName="compNode" presStyleCnt="0"/>
      <dgm:spPr/>
    </dgm:pt>
    <dgm:pt modelId="{A0558B0A-062B-41E6-B1A0-9D70D1EECB02}" type="pres">
      <dgm:prSet presAssocID="{7510A38A-402B-46AC-BBF2-9D399B22E18B}" presName="node" presStyleLbl="node1" presStyleIdx="0" presStyleCnt="3" custScaleX="1166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CF50C7-13CC-4D87-90CF-6BCA2EF20E02}" type="pres">
      <dgm:prSet presAssocID="{7510A38A-402B-46AC-BBF2-9D399B22E18B}" presName="invisiNode" presStyleLbl="node1" presStyleIdx="0" presStyleCnt="3"/>
      <dgm:spPr/>
    </dgm:pt>
    <dgm:pt modelId="{DFBD004A-BFA5-4D4B-9595-62C2032AEF3C}" type="pres">
      <dgm:prSet presAssocID="{7510A38A-402B-46AC-BBF2-9D399B22E18B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DD5CB9D-FE4B-44AD-86EA-10A179CFD3F7}" type="pres">
      <dgm:prSet presAssocID="{5E9B8605-8E83-4B52-B16B-61050D55E4E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37DFC3C-C6F6-485A-8068-95912F604EE6}" type="pres">
      <dgm:prSet presAssocID="{FB76E658-5613-4F24-A55D-6813BCB569E0}" presName="compNode" presStyleCnt="0"/>
      <dgm:spPr/>
    </dgm:pt>
    <dgm:pt modelId="{ACA0E5A4-9C5B-4C29-91C6-63BF0F71E260}" type="pres">
      <dgm:prSet presAssocID="{FB76E658-5613-4F24-A55D-6813BCB569E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DD5B45-7E6D-431B-914F-A6AADC5D636A}" type="pres">
      <dgm:prSet presAssocID="{FB76E658-5613-4F24-A55D-6813BCB569E0}" presName="invisiNode" presStyleLbl="node1" presStyleIdx="1" presStyleCnt="3"/>
      <dgm:spPr/>
    </dgm:pt>
    <dgm:pt modelId="{51A94FFF-EC3F-48EB-B8EE-BE573CF0A17F}" type="pres">
      <dgm:prSet presAssocID="{FB76E658-5613-4F24-A55D-6813BCB569E0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67586A5-1841-47E3-A8FE-5EFACFF83B86}" type="pres">
      <dgm:prSet presAssocID="{F11359AF-4385-4B62-9787-5B4CB4A9AE3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D4B10F1-E172-46CB-86D6-6C88C01096B2}" type="pres">
      <dgm:prSet presAssocID="{6891082F-C976-42E1-98C3-36BC3C1B8DB3}" presName="compNode" presStyleCnt="0"/>
      <dgm:spPr/>
    </dgm:pt>
    <dgm:pt modelId="{BBFA0A02-E5BC-4C0D-83CC-BD79EAC5BAE6}" type="pres">
      <dgm:prSet presAssocID="{6891082F-C976-42E1-98C3-36BC3C1B8DB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E85CC9-EB8A-4254-BADE-AD7AD18FACCB}" type="pres">
      <dgm:prSet presAssocID="{6891082F-C976-42E1-98C3-36BC3C1B8DB3}" presName="invisiNode" presStyleLbl="node1" presStyleIdx="2" presStyleCnt="3"/>
      <dgm:spPr/>
    </dgm:pt>
    <dgm:pt modelId="{3F2297C0-EC49-4ABA-A25F-EDBC59BC9824}" type="pres">
      <dgm:prSet presAssocID="{6891082F-C976-42E1-98C3-36BC3C1B8DB3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FB8ED870-B042-480A-B6FE-C7A9DAD9328B}" type="presOf" srcId="{6E53FBD8-D444-44E7-8065-E3702770FBC2}" destId="{D819358D-64A4-4703-9EAE-1A35811DE4AD}" srcOrd="0" destOrd="0" presId="urn:microsoft.com/office/officeart/2005/8/layout/pList2"/>
    <dgm:cxn modelId="{12C6C3B2-1F75-45D7-910E-C3B360A6D888}" type="presOf" srcId="{6891082F-C976-42E1-98C3-36BC3C1B8DB3}" destId="{BBFA0A02-E5BC-4C0D-83CC-BD79EAC5BAE6}" srcOrd="0" destOrd="0" presId="urn:microsoft.com/office/officeart/2005/8/layout/pList2"/>
    <dgm:cxn modelId="{D5AB750F-692B-4C65-B216-A4AB36C2ECA9}" srcId="{6E53FBD8-D444-44E7-8065-E3702770FBC2}" destId="{FB76E658-5613-4F24-A55D-6813BCB569E0}" srcOrd="1" destOrd="0" parTransId="{A323DB5C-430C-4254-9935-BCA750ACDF01}" sibTransId="{F11359AF-4385-4B62-9787-5B4CB4A9AE3A}"/>
    <dgm:cxn modelId="{B2EF4A6C-2A15-452C-840E-64D36DB0C9E4}" type="presOf" srcId="{7510A38A-402B-46AC-BBF2-9D399B22E18B}" destId="{A0558B0A-062B-41E6-B1A0-9D70D1EECB02}" srcOrd="0" destOrd="0" presId="urn:microsoft.com/office/officeart/2005/8/layout/pList2"/>
    <dgm:cxn modelId="{97E2ADC2-C346-473A-A1F2-A527A27E94E1}" type="presOf" srcId="{FB76E658-5613-4F24-A55D-6813BCB569E0}" destId="{ACA0E5A4-9C5B-4C29-91C6-63BF0F71E260}" srcOrd="0" destOrd="0" presId="urn:microsoft.com/office/officeart/2005/8/layout/pList2"/>
    <dgm:cxn modelId="{814B678D-FFCE-4D3A-BD6B-4D38E2A18666}" srcId="{6E53FBD8-D444-44E7-8065-E3702770FBC2}" destId="{6891082F-C976-42E1-98C3-36BC3C1B8DB3}" srcOrd="2" destOrd="0" parTransId="{73FAB864-4FAA-455B-A872-65DC0D4E4EF1}" sibTransId="{1719427E-AED5-4DA4-96D4-E60986E6E71B}"/>
    <dgm:cxn modelId="{B65C2215-6775-4DED-90CD-A05BA860956A}" srcId="{6E53FBD8-D444-44E7-8065-E3702770FBC2}" destId="{7510A38A-402B-46AC-BBF2-9D399B22E18B}" srcOrd="0" destOrd="0" parTransId="{52AF4D85-9DCD-4ABD-81C0-6D684FAE5794}" sibTransId="{5E9B8605-8E83-4B52-B16B-61050D55E4E8}"/>
    <dgm:cxn modelId="{A6AC5E53-E7EE-42A8-80B7-A998551C521D}" type="presOf" srcId="{5E9B8605-8E83-4B52-B16B-61050D55E4E8}" destId="{BDD5CB9D-FE4B-44AD-86EA-10A179CFD3F7}" srcOrd="0" destOrd="0" presId="urn:microsoft.com/office/officeart/2005/8/layout/pList2"/>
    <dgm:cxn modelId="{042A3DE7-FFDC-467B-BCFF-626C83408E40}" type="presOf" srcId="{F11359AF-4385-4B62-9787-5B4CB4A9AE3A}" destId="{467586A5-1841-47E3-A8FE-5EFACFF83B86}" srcOrd="0" destOrd="0" presId="urn:microsoft.com/office/officeart/2005/8/layout/pList2"/>
    <dgm:cxn modelId="{4BFC52A7-D43C-4BAC-ADFB-6071B37B2515}" type="presParOf" srcId="{D819358D-64A4-4703-9EAE-1A35811DE4AD}" destId="{636E7FB6-BB83-4F29-9086-9C525B394EF9}" srcOrd="0" destOrd="0" presId="urn:microsoft.com/office/officeart/2005/8/layout/pList2"/>
    <dgm:cxn modelId="{6968E3D6-0FB6-49FD-987D-C2FCF7B14F30}" type="presParOf" srcId="{D819358D-64A4-4703-9EAE-1A35811DE4AD}" destId="{2D66279B-457B-428D-8AE5-6DAD44B61E20}" srcOrd="1" destOrd="0" presId="urn:microsoft.com/office/officeart/2005/8/layout/pList2"/>
    <dgm:cxn modelId="{9CB12E13-650D-480F-B510-003B526C1DEF}" type="presParOf" srcId="{2D66279B-457B-428D-8AE5-6DAD44B61E20}" destId="{214A2E22-D805-4177-BC7C-D4540910D2A4}" srcOrd="0" destOrd="0" presId="urn:microsoft.com/office/officeart/2005/8/layout/pList2"/>
    <dgm:cxn modelId="{ECF7E428-56CA-4DEA-ACCD-9A83863F9DAC}" type="presParOf" srcId="{214A2E22-D805-4177-BC7C-D4540910D2A4}" destId="{A0558B0A-062B-41E6-B1A0-9D70D1EECB02}" srcOrd="0" destOrd="0" presId="urn:microsoft.com/office/officeart/2005/8/layout/pList2"/>
    <dgm:cxn modelId="{833BDEB6-8C7C-471E-A313-39D9683D5B28}" type="presParOf" srcId="{214A2E22-D805-4177-BC7C-D4540910D2A4}" destId="{D5CF50C7-13CC-4D87-90CF-6BCA2EF20E02}" srcOrd="1" destOrd="0" presId="urn:microsoft.com/office/officeart/2005/8/layout/pList2"/>
    <dgm:cxn modelId="{1320A8BA-BBFC-4701-9935-1D11E91253B6}" type="presParOf" srcId="{214A2E22-D805-4177-BC7C-D4540910D2A4}" destId="{DFBD004A-BFA5-4D4B-9595-62C2032AEF3C}" srcOrd="2" destOrd="0" presId="urn:microsoft.com/office/officeart/2005/8/layout/pList2"/>
    <dgm:cxn modelId="{1DC2B604-E772-4051-A5D2-B0DD010D1543}" type="presParOf" srcId="{2D66279B-457B-428D-8AE5-6DAD44B61E20}" destId="{BDD5CB9D-FE4B-44AD-86EA-10A179CFD3F7}" srcOrd="1" destOrd="0" presId="urn:microsoft.com/office/officeart/2005/8/layout/pList2"/>
    <dgm:cxn modelId="{65D3F2F6-5221-420E-8B7F-625CAEA29C33}" type="presParOf" srcId="{2D66279B-457B-428D-8AE5-6DAD44B61E20}" destId="{237DFC3C-C6F6-485A-8068-95912F604EE6}" srcOrd="2" destOrd="0" presId="urn:microsoft.com/office/officeart/2005/8/layout/pList2"/>
    <dgm:cxn modelId="{45D5A7B3-9DFF-4D2A-B4B7-FB8560CF7798}" type="presParOf" srcId="{237DFC3C-C6F6-485A-8068-95912F604EE6}" destId="{ACA0E5A4-9C5B-4C29-91C6-63BF0F71E260}" srcOrd="0" destOrd="0" presId="urn:microsoft.com/office/officeart/2005/8/layout/pList2"/>
    <dgm:cxn modelId="{1F71DD5F-E889-4B57-9169-3FB3954BD05B}" type="presParOf" srcId="{237DFC3C-C6F6-485A-8068-95912F604EE6}" destId="{D6DD5B45-7E6D-431B-914F-A6AADC5D636A}" srcOrd="1" destOrd="0" presId="urn:microsoft.com/office/officeart/2005/8/layout/pList2"/>
    <dgm:cxn modelId="{28657F65-0B3C-438B-999A-6EAC56ADF3C2}" type="presParOf" srcId="{237DFC3C-C6F6-485A-8068-95912F604EE6}" destId="{51A94FFF-EC3F-48EB-B8EE-BE573CF0A17F}" srcOrd="2" destOrd="0" presId="urn:microsoft.com/office/officeart/2005/8/layout/pList2"/>
    <dgm:cxn modelId="{D3CA4C56-40A7-4140-8DCB-092C5F446D22}" type="presParOf" srcId="{2D66279B-457B-428D-8AE5-6DAD44B61E20}" destId="{467586A5-1841-47E3-A8FE-5EFACFF83B86}" srcOrd="3" destOrd="0" presId="urn:microsoft.com/office/officeart/2005/8/layout/pList2"/>
    <dgm:cxn modelId="{D9118C38-35D3-4839-AEBD-87054D47EB17}" type="presParOf" srcId="{2D66279B-457B-428D-8AE5-6DAD44B61E20}" destId="{6D4B10F1-E172-46CB-86D6-6C88C01096B2}" srcOrd="4" destOrd="0" presId="urn:microsoft.com/office/officeart/2005/8/layout/pList2"/>
    <dgm:cxn modelId="{4D90B327-2C7A-4F85-8C89-BDA10715DB9A}" type="presParOf" srcId="{6D4B10F1-E172-46CB-86D6-6C88C01096B2}" destId="{BBFA0A02-E5BC-4C0D-83CC-BD79EAC5BAE6}" srcOrd="0" destOrd="0" presId="urn:microsoft.com/office/officeart/2005/8/layout/pList2"/>
    <dgm:cxn modelId="{39F78AE5-A345-489C-ACF0-5666A0CB5159}" type="presParOf" srcId="{6D4B10F1-E172-46CB-86D6-6C88C01096B2}" destId="{09E85CC9-EB8A-4254-BADE-AD7AD18FACCB}" srcOrd="1" destOrd="0" presId="urn:microsoft.com/office/officeart/2005/8/layout/pList2"/>
    <dgm:cxn modelId="{E83823CC-0922-4E01-A92B-0E8E6E218805}" type="presParOf" srcId="{6D4B10F1-E172-46CB-86D6-6C88C01096B2}" destId="{3F2297C0-EC49-4ABA-A25F-EDBC59BC982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03D286-978B-47E0-A16E-53C3002C78A7}" type="doc">
      <dgm:prSet loTypeId="urn:microsoft.com/office/officeart/2005/8/layout/pList2" loCatId="list" qsTypeId="urn:microsoft.com/office/officeart/2005/8/quickstyle/simple1" qsCatId="simple" csTypeId="urn:microsoft.com/office/officeart/2005/8/colors/colorful1" csCatId="colorful" phldr="1"/>
      <dgm:spPr/>
    </dgm:pt>
    <dgm:pt modelId="{CE2EFDB5-F706-4A3E-A6FC-532585F50B31}">
      <dgm:prSet phldrT="[Text]"/>
      <dgm:spPr/>
      <dgm:t>
        <a:bodyPr/>
        <a:lstStyle/>
        <a:p>
          <a:r>
            <a:rPr lang="fa-IR" dirty="0" smtClean="0"/>
            <a:t>آتش فشان خاموش</a:t>
          </a:r>
        </a:p>
        <a:p>
          <a:r>
            <a:rPr lang="fa-IR" dirty="0" smtClean="0">
              <a:solidFill>
                <a:srgbClr val="002060"/>
              </a:solidFill>
            </a:rPr>
            <a:t>(سهند و سبلان و الوند)</a:t>
          </a:r>
          <a:endParaRPr lang="en-US" dirty="0">
            <a:solidFill>
              <a:srgbClr val="002060"/>
            </a:solidFill>
          </a:endParaRPr>
        </a:p>
      </dgm:t>
    </dgm:pt>
    <dgm:pt modelId="{45B00508-B947-4071-A8F6-1CC7FF3A7B46}" type="parTrans" cxnId="{54E53DA5-8AC5-4C86-B96A-1ABC07A71407}">
      <dgm:prSet/>
      <dgm:spPr/>
      <dgm:t>
        <a:bodyPr/>
        <a:lstStyle/>
        <a:p>
          <a:endParaRPr lang="en-US"/>
        </a:p>
      </dgm:t>
    </dgm:pt>
    <dgm:pt modelId="{7C288259-7081-4049-9B37-896C36DF400F}" type="sibTrans" cxnId="{54E53DA5-8AC5-4C86-B96A-1ABC07A71407}">
      <dgm:prSet/>
      <dgm:spPr/>
      <dgm:t>
        <a:bodyPr/>
        <a:lstStyle/>
        <a:p>
          <a:endParaRPr lang="en-US"/>
        </a:p>
      </dgm:t>
    </dgm:pt>
    <dgm:pt modelId="{0A411C69-031A-4609-BA41-9B6B543105CA}">
      <dgm:prSet phldrT="[Text]"/>
      <dgm:spPr/>
      <dgm:t>
        <a:bodyPr/>
        <a:lstStyle/>
        <a:p>
          <a:r>
            <a:rPr lang="fa-IR" dirty="0" smtClean="0"/>
            <a:t>آتش فشان نیمه فعّال</a:t>
          </a:r>
        </a:p>
        <a:p>
          <a:r>
            <a:rPr lang="fa-IR" dirty="0" smtClean="0">
              <a:solidFill>
                <a:srgbClr val="002060"/>
              </a:solidFill>
            </a:rPr>
            <a:t>(تفتان و دماوند) </a:t>
          </a:r>
          <a:endParaRPr lang="en-US" dirty="0">
            <a:solidFill>
              <a:srgbClr val="002060"/>
            </a:solidFill>
          </a:endParaRPr>
        </a:p>
      </dgm:t>
    </dgm:pt>
    <dgm:pt modelId="{A7F5B625-E499-41C5-97C2-6365280839E9}" type="parTrans" cxnId="{A430BD42-635D-4D57-9C24-580FCAC921C3}">
      <dgm:prSet/>
      <dgm:spPr/>
      <dgm:t>
        <a:bodyPr/>
        <a:lstStyle/>
        <a:p>
          <a:endParaRPr lang="en-US"/>
        </a:p>
      </dgm:t>
    </dgm:pt>
    <dgm:pt modelId="{A61D1310-3FB8-43BF-B194-33621AC4833B}" type="sibTrans" cxnId="{A430BD42-635D-4D57-9C24-580FCAC921C3}">
      <dgm:prSet/>
      <dgm:spPr/>
      <dgm:t>
        <a:bodyPr/>
        <a:lstStyle/>
        <a:p>
          <a:endParaRPr lang="en-US"/>
        </a:p>
      </dgm:t>
    </dgm:pt>
    <dgm:pt modelId="{ED05EBAA-0B98-4350-AA4B-4E94641F076D}">
      <dgm:prSet phldrT="[Text]"/>
      <dgm:spPr/>
      <dgm:t>
        <a:bodyPr/>
        <a:lstStyle/>
        <a:p>
          <a:r>
            <a:rPr lang="fa-IR" dirty="0" smtClean="0"/>
            <a:t>آتش فشان فعّال</a:t>
          </a:r>
          <a:endParaRPr lang="en-US" dirty="0"/>
        </a:p>
      </dgm:t>
    </dgm:pt>
    <dgm:pt modelId="{6700090C-A8F9-4742-B5A0-9F6C183C8AA7}" type="parTrans" cxnId="{876676BA-A534-404C-8420-6C07D9C8D3E4}">
      <dgm:prSet/>
      <dgm:spPr/>
      <dgm:t>
        <a:bodyPr/>
        <a:lstStyle/>
        <a:p>
          <a:endParaRPr lang="en-US"/>
        </a:p>
      </dgm:t>
    </dgm:pt>
    <dgm:pt modelId="{2D608517-DF62-43E4-B34A-0194B92B1CB9}" type="sibTrans" cxnId="{876676BA-A534-404C-8420-6C07D9C8D3E4}">
      <dgm:prSet/>
      <dgm:spPr/>
      <dgm:t>
        <a:bodyPr/>
        <a:lstStyle/>
        <a:p>
          <a:endParaRPr lang="en-US"/>
        </a:p>
      </dgm:t>
    </dgm:pt>
    <dgm:pt modelId="{848714EE-1266-48D6-940B-D9A362BFE5EE}" type="pres">
      <dgm:prSet presAssocID="{F703D286-978B-47E0-A16E-53C3002C78A7}" presName="Name0" presStyleCnt="0">
        <dgm:presLayoutVars>
          <dgm:dir/>
          <dgm:resizeHandles val="exact"/>
        </dgm:presLayoutVars>
      </dgm:prSet>
      <dgm:spPr/>
    </dgm:pt>
    <dgm:pt modelId="{4821E95D-C18A-400A-BEE4-EDFE7C35D56C}" type="pres">
      <dgm:prSet presAssocID="{F703D286-978B-47E0-A16E-53C3002C78A7}" presName="bkgdShp" presStyleLbl="alignAccFollowNode1" presStyleIdx="0" presStyleCnt="1"/>
      <dgm:spPr/>
    </dgm:pt>
    <dgm:pt modelId="{7B4D91FD-1A0C-49C4-B122-0DA299056270}" type="pres">
      <dgm:prSet presAssocID="{F703D286-978B-47E0-A16E-53C3002C78A7}" presName="linComp" presStyleCnt="0"/>
      <dgm:spPr/>
    </dgm:pt>
    <dgm:pt modelId="{0A8C2CC7-9390-4DEE-913B-251F9AAF3ACA}" type="pres">
      <dgm:prSet presAssocID="{CE2EFDB5-F706-4A3E-A6FC-532585F50B31}" presName="compNode" presStyleCnt="0"/>
      <dgm:spPr/>
    </dgm:pt>
    <dgm:pt modelId="{7DCF3653-18BF-48E5-B0BF-E22A41952B2F}" type="pres">
      <dgm:prSet presAssocID="{CE2EFDB5-F706-4A3E-A6FC-532585F50B3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5DB9E-90FD-4CB6-9508-4B8E25C58544}" type="pres">
      <dgm:prSet presAssocID="{CE2EFDB5-F706-4A3E-A6FC-532585F50B31}" presName="invisiNode" presStyleLbl="node1" presStyleIdx="0" presStyleCnt="3"/>
      <dgm:spPr/>
    </dgm:pt>
    <dgm:pt modelId="{06AAAC6E-36CB-4AE2-A8CB-CA6F271746D8}" type="pres">
      <dgm:prSet presAssocID="{CE2EFDB5-F706-4A3E-A6FC-532585F50B31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33A4911-7600-4A37-8B0F-9181BEDA8BE4}" type="pres">
      <dgm:prSet presAssocID="{7C288259-7081-4049-9B37-896C36DF400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984BD9A-5423-4564-861F-EED174FF2420}" type="pres">
      <dgm:prSet presAssocID="{0A411C69-031A-4609-BA41-9B6B543105CA}" presName="compNode" presStyleCnt="0"/>
      <dgm:spPr/>
    </dgm:pt>
    <dgm:pt modelId="{83363A5D-19FF-4443-8F5A-10706502FF12}" type="pres">
      <dgm:prSet presAssocID="{0A411C69-031A-4609-BA41-9B6B543105C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9FC015-D6F5-4968-82B9-3EB2D3CB4EA5}" type="pres">
      <dgm:prSet presAssocID="{0A411C69-031A-4609-BA41-9B6B543105CA}" presName="invisiNode" presStyleLbl="node1" presStyleIdx="1" presStyleCnt="3"/>
      <dgm:spPr/>
    </dgm:pt>
    <dgm:pt modelId="{083D6414-4AA6-4DEA-9665-51BEC15B2015}" type="pres">
      <dgm:prSet presAssocID="{0A411C69-031A-4609-BA41-9B6B543105CA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EA6202A-638D-4D9F-BDA3-E3FB4900319C}" type="pres">
      <dgm:prSet presAssocID="{A61D1310-3FB8-43BF-B194-33621AC483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67F3A47-EB71-42C8-99BA-F955FEE6AFD3}" type="pres">
      <dgm:prSet presAssocID="{ED05EBAA-0B98-4350-AA4B-4E94641F076D}" presName="compNode" presStyleCnt="0"/>
      <dgm:spPr/>
    </dgm:pt>
    <dgm:pt modelId="{B720F641-2D29-453F-A3BB-B6BF50218D25}" type="pres">
      <dgm:prSet presAssocID="{ED05EBAA-0B98-4350-AA4B-4E94641F076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D07D-62AC-4E4D-B690-70B07845923D}" type="pres">
      <dgm:prSet presAssocID="{ED05EBAA-0B98-4350-AA4B-4E94641F076D}" presName="invisiNode" presStyleLbl="node1" presStyleIdx="2" presStyleCnt="3"/>
      <dgm:spPr/>
    </dgm:pt>
    <dgm:pt modelId="{78CC9BCB-CD67-4C9F-856E-2BA7B25D7D98}" type="pres">
      <dgm:prSet presAssocID="{ED05EBAA-0B98-4350-AA4B-4E94641F076D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C48B832-066C-4A3F-9E9F-03F4FA196F64}" type="presOf" srcId="{ED05EBAA-0B98-4350-AA4B-4E94641F076D}" destId="{B720F641-2D29-453F-A3BB-B6BF50218D25}" srcOrd="0" destOrd="0" presId="urn:microsoft.com/office/officeart/2005/8/layout/pList2"/>
    <dgm:cxn modelId="{E3F2FA6B-C088-4AE6-A1FF-370B2FE5E9FE}" type="presOf" srcId="{A61D1310-3FB8-43BF-B194-33621AC4833B}" destId="{BEA6202A-638D-4D9F-BDA3-E3FB4900319C}" srcOrd="0" destOrd="0" presId="urn:microsoft.com/office/officeart/2005/8/layout/pList2"/>
    <dgm:cxn modelId="{876676BA-A534-404C-8420-6C07D9C8D3E4}" srcId="{F703D286-978B-47E0-A16E-53C3002C78A7}" destId="{ED05EBAA-0B98-4350-AA4B-4E94641F076D}" srcOrd="2" destOrd="0" parTransId="{6700090C-A8F9-4742-B5A0-9F6C183C8AA7}" sibTransId="{2D608517-DF62-43E4-B34A-0194B92B1CB9}"/>
    <dgm:cxn modelId="{BB43A6F5-521F-49D8-B539-7B0E0E8E900E}" type="presOf" srcId="{7C288259-7081-4049-9B37-896C36DF400F}" destId="{833A4911-7600-4A37-8B0F-9181BEDA8BE4}" srcOrd="0" destOrd="0" presId="urn:microsoft.com/office/officeart/2005/8/layout/pList2"/>
    <dgm:cxn modelId="{0AF79565-23E3-413A-8D67-5D9F1FB61F27}" type="presOf" srcId="{CE2EFDB5-F706-4A3E-A6FC-532585F50B31}" destId="{7DCF3653-18BF-48E5-B0BF-E22A41952B2F}" srcOrd="0" destOrd="0" presId="urn:microsoft.com/office/officeart/2005/8/layout/pList2"/>
    <dgm:cxn modelId="{95390563-2631-4E8D-8719-C1FE22C133B1}" type="presOf" srcId="{F703D286-978B-47E0-A16E-53C3002C78A7}" destId="{848714EE-1266-48D6-940B-D9A362BFE5EE}" srcOrd="0" destOrd="0" presId="urn:microsoft.com/office/officeart/2005/8/layout/pList2"/>
    <dgm:cxn modelId="{54E53DA5-8AC5-4C86-B96A-1ABC07A71407}" srcId="{F703D286-978B-47E0-A16E-53C3002C78A7}" destId="{CE2EFDB5-F706-4A3E-A6FC-532585F50B31}" srcOrd="0" destOrd="0" parTransId="{45B00508-B947-4071-A8F6-1CC7FF3A7B46}" sibTransId="{7C288259-7081-4049-9B37-896C36DF400F}"/>
    <dgm:cxn modelId="{A430BD42-635D-4D57-9C24-580FCAC921C3}" srcId="{F703D286-978B-47E0-A16E-53C3002C78A7}" destId="{0A411C69-031A-4609-BA41-9B6B543105CA}" srcOrd="1" destOrd="0" parTransId="{A7F5B625-E499-41C5-97C2-6365280839E9}" sibTransId="{A61D1310-3FB8-43BF-B194-33621AC4833B}"/>
    <dgm:cxn modelId="{477DD60D-A48F-46EC-A4DD-303B7FE4ED64}" type="presOf" srcId="{0A411C69-031A-4609-BA41-9B6B543105CA}" destId="{83363A5D-19FF-4443-8F5A-10706502FF12}" srcOrd="0" destOrd="0" presId="urn:microsoft.com/office/officeart/2005/8/layout/pList2"/>
    <dgm:cxn modelId="{1193E7C2-ACCC-4B67-A81E-183A3C05189A}" type="presParOf" srcId="{848714EE-1266-48D6-940B-D9A362BFE5EE}" destId="{4821E95D-C18A-400A-BEE4-EDFE7C35D56C}" srcOrd="0" destOrd="0" presId="urn:microsoft.com/office/officeart/2005/8/layout/pList2"/>
    <dgm:cxn modelId="{F610815F-76AB-4B5E-B6DE-55B1C53B5B38}" type="presParOf" srcId="{848714EE-1266-48D6-940B-D9A362BFE5EE}" destId="{7B4D91FD-1A0C-49C4-B122-0DA299056270}" srcOrd="1" destOrd="0" presId="urn:microsoft.com/office/officeart/2005/8/layout/pList2"/>
    <dgm:cxn modelId="{E2CC279D-CF3F-4F6E-B345-93B2B1C98668}" type="presParOf" srcId="{7B4D91FD-1A0C-49C4-B122-0DA299056270}" destId="{0A8C2CC7-9390-4DEE-913B-251F9AAF3ACA}" srcOrd="0" destOrd="0" presId="urn:microsoft.com/office/officeart/2005/8/layout/pList2"/>
    <dgm:cxn modelId="{57636DE6-4249-48A3-88E1-9C1EDC67F365}" type="presParOf" srcId="{0A8C2CC7-9390-4DEE-913B-251F9AAF3ACA}" destId="{7DCF3653-18BF-48E5-B0BF-E22A41952B2F}" srcOrd="0" destOrd="0" presId="urn:microsoft.com/office/officeart/2005/8/layout/pList2"/>
    <dgm:cxn modelId="{832A6416-E0E6-41D7-A020-4B165C884CA4}" type="presParOf" srcId="{0A8C2CC7-9390-4DEE-913B-251F9AAF3ACA}" destId="{2425DB9E-90FD-4CB6-9508-4B8E25C58544}" srcOrd="1" destOrd="0" presId="urn:microsoft.com/office/officeart/2005/8/layout/pList2"/>
    <dgm:cxn modelId="{6655D93C-1EE6-4A5F-B2ED-D47857838877}" type="presParOf" srcId="{0A8C2CC7-9390-4DEE-913B-251F9AAF3ACA}" destId="{06AAAC6E-36CB-4AE2-A8CB-CA6F271746D8}" srcOrd="2" destOrd="0" presId="urn:microsoft.com/office/officeart/2005/8/layout/pList2"/>
    <dgm:cxn modelId="{DA433A84-B0AB-47E9-BA8D-3CDC93D7F0AB}" type="presParOf" srcId="{7B4D91FD-1A0C-49C4-B122-0DA299056270}" destId="{833A4911-7600-4A37-8B0F-9181BEDA8BE4}" srcOrd="1" destOrd="0" presId="urn:microsoft.com/office/officeart/2005/8/layout/pList2"/>
    <dgm:cxn modelId="{45921A22-8868-4937-94C5-DBAC69B3E3E5}" type="presParOf" srcId="{7B4D91FD-1A0C-49C4-B122-0DA299056270}" destId="{8984BD9A-5423-4564-861F-EED174FF2420}" srcOrd="2" destOrd="0" presId="urn:microsoft.com/office/officeart/2005/8/layout/pList2"/>
    <dgm:cxn modelId="{47A4E00B-EBD2-4643-B84A-11F85473E1D7}" type="presParOf" srcId="{8984BD9A-5423-4564-861F-EED174FF2420}" destId="{83363A5D-19FF-4443-8F5A-10706502FF12}" srcOrd="0" destOrd="0" presId="urn:microsoft.com/office/officeart/2005/8/layout/pList2"/>
    <dgm:cxn modelId="{92A576BB-B013-423C-A31D-50F33222E817}" type="presParOf" srcId="{8984BD9A-5423-4564-861F-EED174FF2420}" destId="{6A9FC015-D6F5-4968-82B9-3EB2D3CB4EA5}" srcOrd="1" destOrd="0" presId="urn:microsoft.com/office/officeart/2005/8/layout/pList2"/>
    <dgm:cxn modelId="{7D6A506E-F63F-4D91-8C11-66FD6B9F027D}" type="presParOf" srcId="{8984BD9A-5423-4564-861F-EED174FF2420}" destId="{083D6414-4AA6-4DEA-9665-51BEC15B2015}" srcOrd="2" destOrd="0" presId="urn:microsoft.com/office/officeart/2005/8/layout/pList2"/>
    <dgm:cxn modelId="{EA40A5CE-CAD0-4DB9-A5E7-1D5B171382DB}" type="presParOf" srcId="{7B4D91FD-1A0C-49C4-B122-0DA299056270}" destId="{BEA6202A-638D-4D9F-BDA3-E3FB4900319C}" srcOrd="3" destOrd="0" presId="urn:microsoft.com/office/officeart/2005/8/layout/pList2"/>
    <dgm:cxn modelId="{94A0F8DA-68D0-459A-83E7-A63911493B4E}" type="presParOf" srcId="{7B4D91FD-1A0C-49C4-B122-0DA299056270}" destId="{167F3A47-EB71-42C8-99BA-F955FEE6AFD3}" srcOrd="4" destOrd="0" presId="urn:microsoft.com/office/officeart/2005/8/layout/pList2"/>
    <dgm:cxn modelId="{431D2AF3-5BF7-45D7-9564-24DDE777134E}" type="presParOf" srcId="{167F3A47-EB71-42C8-99BA-F955FEE6AFD3}" destId="{B720F641-2D29-453F-A3BB-B6BF50218D25}" srcOrd="0" destOrd="0" presId="urn:microsoft.com/office/officeart/2005/8/layout/pList2"/>
    <dgm:cxn modelId="{8FCAEE78-45E3-49B4-8FF4-ECA8ADF701D1}" type="presParOf" srcId="{167F3A47-EB71-42C8-99BA-F955FEE6AFD3}" destId="{2251D07D-62AC-4E4D-B690-70B07845923D}" srcOrd="1" destOrd="0" presId="urn:microsoft.com/office/officeart/2005/8/layout/pList2"/>
    <dgm:cxn modelId="{55593344-B585-4CD4-8703-03E51ED739F0}" type="presParOf" srcId="{167F3A47-EB71-42C8-99BA-F955FEE6AFD3}" destId="{78CC9BCB-CD67-4C9F-856E-2BA7B25D7D9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6E7FB6-BB83-4F29-9086-9C525B394EF9}">
      <dsp:nvSpPr>
        <dsp:cNvPr id="0" name=""/>
        <dsp:cNvSpPr/>
      </dsp:nvSpPr>
      <dsp:spPr>
        <a:xfrm>
          <a:off x="0" y="0"/>
          <a:ext cx="6699827" cy="2425584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BD004A-BFA5-4D4B-9595-62C2032AEF3C}">
      <dsp:nvSpPr>
        <dsp:cNvPr id="0" name=""/>
        <dsp:cNvSpPr/>
      </dsp:nvSpPr>
      <dsp:spPr>
        <a:xfrm>
          <a:off x="358440" y="323411"/>
          <a:ext cx="1869670" cy="1778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58B0A-062B-41E6-B1A0-9D70D1EECB02}">
      <dsp:nvSpPr>
        <dsp:cNvPr id="0" name=""/>
        <dsp:cNvSpPr/>
      </dsp:nvSpPr>
      <dsp:spPr>
        <a:xfrm rot="10800000">
          <a:off x="202697" y="2425584"/>
          <a:ext cx="2181157" cy="29646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t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300" kern="1200" dirty="0" smtClean="0"/>
            <a:t>گاز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Titr" panose="00000700000000000000" pitchFamily="2" charset="-78"/>
            </a:rPr>
            <a:t>(بخار آب –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Titr" panose="00000700000000000000" pitchFamily="2" charset="-78"/>
            </a:rPr>
            <a:t> کربن دی اکسید- </a:t>
          </a:r>
        </a:p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Titr" panose="00000700000000000000" pitchFamily="2" charset="-78"/>
            </a:rPr>
            <a:t>گاز گوگردی)</a:t>
          </a:r>
          <a:endParaRPr lang="en-US" sz="2000" kern="1200" dirty="0">
            <a:cs typeface="B Titr" panose="00000700000000000000" pitchFamily="2" charset="-78"/>
          </a:endParaRPr>
        </a:p>
      </dsp:txBody>
      <dsp:txXfrm rot="10800000">
        <a:off x="269775" y="2425584"/>
        <a:ext cx="2047001" cy="2897525"/>
      </dsp:txXfrm>
    </dsp:sp>
    <dsp:sp modelId="{51A94FFF-EC3F-48EB-B8EE-BE573CF0A17F}">
      <dsp:nvSpPr>
        <dsp:cNvPr id="0" name=""/>
        <dsp:cNvSpPr/>
      </dsp:nvSpPr>
      <dsp:spPr>
        <a:xfrm>
          <a:off x="2570821" y="323411"/>
          <a:ext cx="1869670" cy="1778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0E5A4-9C5B-4C29-91C6-63BF0F71E260}">
      <dsp:nvSpPr>
        <dsp:cNvPr id="0" name=""/>
        <dsp:cNvSpPr/>
      </dsp:nvSpPr>
      <dsp:spPr>
        <a:xfrm rot="10800000">
          <a:off x="2570821" y="2425584"/>
          <a:ext cx="1869670" cy="29646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t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200" kern="1200" dirty="0" smtClean="0"/>
            <a:t>مایع</a:t>
          </a:r>
          <a:endParaRPr lang="en-US" sz="5200" kern="1200" dirty="0"/>
        </a:p>
      </dsp:txBody>
      <dsp:txXfrm rot="10800000">
        <a:off x="2628320" y="2425584"/>
        <a:ext cx="1754672" cy="2907104"/>
      </dsp:txXfrm>
    </dsp:sp>
    <dsp:sp modelId="{3F2297C0-EC49-4ABA-A25F-EDBC59BC9824}">
      <dsp:nvSpPr>
        <dsp:cNvPr id="0" name=""/>
        <dsp:cNvSpPr/>
      </dsp:nvSpPr>
      <dsp:spPr>
        <a:xfrm>
          <a:off x="4627459" y="323411"/>
          <a:ext cx="1869670" cy="17787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A0A02-E5BC-4C0D-83CC-BD79EAC5BAE6}">
      <dsp:nvSpPr>
        <dsp:cNvPr id="0" name=""/>
        <dsp:cNvSpPr/>
      </dsp:nvSpPr>
      <dsp:spPr>
        <a:xfrm rot="10800000">
          <a:off x="4627459" y="2425584"/>
          <a:ext cx="1869670" cy="29646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9824" tIns="369824" rIns="369824" bIns="369824" numCol="1" spcCol="1270" anchor="t" anchorCtr="0">
          <a:noAutofit/>
        </a:bodyPr>
        <a:lstStyle/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5200" kern="1200" dirty="0" smtClean="0"/>
            <a:t>جامد</a:t>
          </a:r>
        </a:p>
        <a:p>
          <a:pPr lvl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200" kern="1200" dirty="0"/>
        </a:p>
      </dsp:txBody>
      <dsp:txXfrm rot="10800000">
        <a:off x="4684958" y="2425584"/>
        <a:ext cx="1754672" cy="29071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1E95D-C18A-400A-BEE4-EDFE7C35D56C}">
      <dsp:nvSpPr>
        <dsp:cNvPr id="0" name=""/>
        <dsp:cNvSpPr/>
      </dsp:nvSpPr>
      <dsp:spPr>
        <a:xfrm>
          <a:off x="0" y="0"/>
          <a:ext cx="9252527" cy="26406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AAAC6E-36CB-4AE2-A8CB-CA6F271746D8}">
      <dsp:nvSpPr>
        <dsp:cNvPr id="0" name=""/>
        <dsp:cNvSpPr/>
      </dsp:nvSpPr>
      <dsp:spPr>
        <a:xfrm>
          <a:off x="277575" y="352090"/>
          <a:ext cx="2717929" cy="19364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F3653-18BF-48E5-B0BF-E22A41952B2F}">
      <dsp:nvSpPr>
        <dsp:cNvPr id="0" name=""/>
        <dsp:cNvSpPr/>
      </dsp:nvSpPr>
      <dsp:spPr>
        <a:xfrm rot="10800000">
          <a:off x="277575" y="2640676"/>
          <a:ext cx="2717929" cy="32274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/>
            <a:t>آتش فشان خاموش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>
              <a:solidFill>
                <a:srgbClr val="002060"/>
              </a:solidFill>
            </a:rPr>
            <a:t>(سهند و سبلان و الوند)</a:t>
          </a:r>
          <a:endParaRPr lang="en-US" sz="3600" kern="1200" dirty="0">
            <a:solidFill>
              <a:srgbClr val="002060"/>
            </a:solidFill>
          </a:endParaRPr>
        </a:p>
      </dsp:txBody>
      <dsp:txXfrm rot="10800000">
        <a:off x="361161" y="2640676"/>
        <a:ext cx="2550757" cy="3143908"/>
      </dsp:txXfrm>
    </dsp:sp>
    <dsp:sp modelId="{083D6414-4AA6-4DEA-9665-51BEC15B2015}">
      <dsp:nvSpPr>
        <dsp:cNvPr id="0" name=""/>
        <dsp:cNvSpPr/>
      </dsp:nvSpPr>
      <dsp:spPr>
        <a:xfrm>
          <a:off x="3267298" y="352090"/>
          <a:ext cx="2717929" cy="19364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363A5D-19FF-4443-8F5A-10706502FF12}">
      <dsp:nvSpPr>
        <dsp:cNvPr id="0" name=""/>
        <dsp:cNvSpPr/>
      </dsp:nvSpPr>
      <dsp:spPr>
        <a:xfrm rot="10800000">
          <a:off x="3267298" y="2640676"/>
          <a:ext cx="2717929" cy="32274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/>
            <a:t>آتش فشان نیمه فعّال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>
              <a:solidFill>
                <a:srgbClr val="002060"/>
              </a:solidFill>
            </a:rPr>
            <a:t>(تفتان و دماوند) </a:t>
          </a:r>
          <a:endParaRPr lang="en-US" sz="3600" kern="1200" dirty="0">
            <a:solidFill>
              <a:srgbClr val="002060"/>
            </a:solidFill>
          </a:endParaRPr>
        </a:p>
      </dsp:txBody>
      <dsp:txXfrm rot="10800000">
        <a:off x="3350884" y="2640676"/>
        <a:ext cx="2550757" cy="3143908"/>
      </dsp:txXfrm>
    </dsp:sp>
    <dsp:sp modelId="{78CC9BCB-CD67-4C9F-856E-2BA7B25D7D98}">
      <dsp:nvSpPr>
        <dsp:cNvPr id="0" name=""/>
        <dsp:cNvSpPr/>
      </dsp:nvSpPr>
      <dsp:spPr>
        <a:xfrm>
          <a:off x="6257021" y="352090"/>
          <a:ext cx="2717929" cy="193649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20F641-2D29-453F-A3BB-B6BF50218D25}">
      <dsp:nvSpPr>
        <dsp:cNvPr id="0" name=""/>
        <dsp:cNvSpPr/>
      </dsp:nvSpPr>
      <dsp:spPr>
        <a:xfrm rot="10800000">
          <a:off x="6257021" y="2640676"/>
          <a:ext cx="2717929" cy="32274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kern="1200" dirty="0" smtClean="0"/>
            <a:t>آتش فشان فعّال</a:t>
          </a:r>
          <a:endParaRPr lang="en-US" sz="3600" kern="1200" dirty="0"/>
        </a:p>
      </dsp:txBody>
      <dsp:txXfrm rot="10800000">
        <a:off x="6340607" y="2640676"/>
        <a:ext cx="2550757" cy="31439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3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38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65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6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1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3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5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9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42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91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409256-BB9D-4EE1-978B-903609A03B5E}" type="datetimeFigureOut">
              <a:rPr lang="en-US" smtClean="0"/>
              <a:pPr/>
              <a:t>11/29/2021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791C-0A8C-41CF-A358-0882E33B6A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5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86" y="1128910"/>
            <a:ext cx="965577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905" algn="ctr" rtl="1">
              <a:lnSpc>
                <a:spcPct val="200000"/>
              </a:lnSpc>
            </a:pPr>
            <a:r>
              <a:rPr lang="fa-IR" sz="60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علوم تجربی  ششم دبستان</a:t>
            </a:r>
          </a:p>
          <a:p>
            <a:pPr indent="-1905" algn="ctr" rtl="1">
              <a:lnSpc>
                <a:spcPct val="200000"/>
              </a:lnSpc>
            </a:pPr>
            <a:r>
              <a:rPr lang="fa-IR" sz="4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درس </a:t>
            </a:r>
            <a:r>
              <a:rPr lang="fa-IR" sz="4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پنجم: </a:t>
            </a:r>
            <a:r>
              <a:rPr lang="fa-IR" sz="4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Titr" panose="00000700000000000000" pitchFamily="2" charset="-78"/>
              </a:rPr>
              <a:t>زمین پویــا</a:t>
            </a:r>
            <a:endParaRPr lang="en-US" sz="480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B Titr" panose="00000700000000000000" pitchFamily="2" charset="-78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1580390"/>
              </p:ext>
            </p:extLst>
          </p:nvPr>
        </p:nvGraphicFramePr>
        <p:xfrm>
          <a:off x="4394200" y="2362200"/>
          <a:ext cx="91440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6" name="Equation" r:id="rId3" imgW="914400" imgH="272160" progId="Equation.DSMT4">
                  <p:embed/>
                </p:oleObj>
              </mc:Choice>
              <mc:Fallback>
                <p:oleObj name="Equation" r:id="rId3" imgW="914400" imgH="272160" progId="Equation.DSMT4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2362200"/>
                        <a:ext cx="914400" cy="271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28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جدا از تمام این مسائل  فاصله از کانون زلزله  و قدرت زلزله  و مدت زلزله تاثیر زیادی بر  روی خسارت های ناشی از زلزله دارد.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82" y="1049914"/>
            <a:ext cx="9525000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زمان و ساعت وقوع زلزله در میزان خرابی ساختمان ها  تأثیری ندارد املا در میزان مرگ و میر نقش مهمی دارد.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زلزله در هنگام شب و نیمه شب مرگ و میر را افزایش می دهد.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2" y="1307523"/>
            <a:ext cx="7620000" cy="4762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0300" y="5340927"/>
            <a:ext cx="1288473" cy="72736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" y="316922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اقدامات قبل از وقوع زلزله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1-مقاوم سازی ساختمان 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2-برگزاری مانور زلزله 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3-آشنایی با کمک های اولیه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4-آماده کردن کیف نجات: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دارو و غذای خشک و 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آب چراغ قوه و اسناد مهم و .....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80596" cy="28650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702" y="0"/>
            <a:ext cx="4080596" cy="2865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" y="2843212"/>
            <a:ext cx="8143875" cy="371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اقدامات هنگام وقوع زلزله: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حفظ خونسردی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پناه گرفتن در زیر میز های بزرگ و محکم</a:t>
            </a: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دور شدن از سقف های بزرگ و رفتن به زیر سقف های کوچک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خارج شدن از مکان های پر خطر مثل آشپز خانه 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دور شدن از زیر لوستر ،کنار کمد و کتابخانه</a:t>
            </a: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7700"/>
            <a:ext cx="5929266" cy="2860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750"/>
            <a:ext cx="5929266" cy="2076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867" y="4153989"/>
            <a:ext cx="3810000" cy="270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اقدامات بعد از زلزله :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کمک به مصدومین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تجمع نکردن روی آوار ها 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بستن فلکه ی آب و گاز 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قطع جریان برق</a:t>
            </a: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>
                <a:cs typeface="B Titr" panose="00000700000000000000" pitchFamily="2" charset="-78"/>
              </a:rPr>
              <a:t>از ساختمان‌هایی که صدمه دیده‌اند فاصله بگیرید. </a:t>
            </a:r>
            <a:endParaRPr lang="en-US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این </a:t>
            </a:r>
            <a:r>
              <a:rPr lang="fa-IR" sz="2000" dirty="0">
                <a:cs typeface="B Titr" panose="00000700000000000000" pitchFamily="2" charset="-78"/>
              </a:rPr>
              <a:t>ساختمان‌ها ممکن است بر اثر </a:t>
            </a:r>
            <a:r>
              <a:rPr lang="fa-IR" sz="2000" dirty="0" smtClean="0">
                <a:cs typeface="B Titr" panose="00000700000000000000" pitchFamily="2" charset="-78"/>
              </a:rPr>
              <a:t>پس_لرزه‌ها </a:t>
            </a:r>
            <a:r>
              <a:rPr lang="fa-IR" sz="2000" dirty="0">
                <a:cs typeface="B Titr" panose="00000700000000000000" pitchFamily="2" charset="-78"/>
              </a:rPr>
              <a:t>فرو بریزند.</a:t>
            </a:r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887855" cy="4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89373" y="363683"/>
            <a:ext cx="3253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a-IR" sz="4800" dirty="0" smtClean="0">
                <a:solidFill>
                  <a:schemeClr val="bg1"/>
                </a:solidFill>
                <a:cs typeface="B Titr" panose="00000700000000000000" pitchFamily="2" charset="-78"/>
              </a:rPr>
              <a:t>آتش فشان</a:t>
            </a:r>
            <a:r>
              <a:rPr lang="fa-IR" sz="4800" dirty="0">
                <a:solidFill>
                  <a:schemeClr val="bg1"/>
                </a:solidFill>
                <a:cs typeface="B Titr" panose="00000700000000000000" pitchFamily="2" charset="-78"/>
              </a:rPr>
              <a:t>:</a:t>
            </a:r>
            <a:endParaRPr lang="en-US" sz="48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103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118" y="311728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آتشفشان ها شکاف ها یا سوراخ هایی در سطح زمین هستند  که مواد آتش فشانی از آن ها  بیرون می ریزد.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135"/>
            <a:ext cx="74295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یک آتش فشان شامل بخش های زیر است.</a:t>
            </a: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5" y="1003970"/>
            <a:ext cx="6317673" cy="49435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3730336" y="1859972"/>
            <a:ext cx="6390409" cy="5195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10203873" y="1548245"/>
            <a:ext cx="1818409" cy="748146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دهانه</a:t>
            </a:r>
            <a:endParaRPr lang="en-US" sz="32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005697" y="2715975"/>
            <a:ext cx="5470812" cy="51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9951027" y="2563091"/>
            <a:ext cx="1818409" cy="748146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مخروط</a:t>
            </a:r>
            <a:endParaRPr lang="en-US" sz="32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3545033" y="3589296"/>
            <a:ext cx="5470812" cy="5195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9211540" y="3458199"/>
            <a:ext cx="1818409" cy="748146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دودکش</a:t>
            </a:r>
            <a:endParaRPr lang="en-US" sz="32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403273" y="3039099"/>
            <a:ext cx="3797875" cy="2101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9348356" y="4828310"/>
            <a:ext cx="2673926" cy="748146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ln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مواد جامد آتش فشانی</a:t>
            </a:r>
            <a:endParaRPr lang="en-US" sz="2400" dirty="0">
              <a:ln>
                <a:solidFill>
                  <a:schemeClr val="tx1"/>
                </a:solidFill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74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37"/>
            <a:ext cx="12192000" cy="656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0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آتش فشان زمانی اتفاق می افتد که مواد آتش فشانی به سطح زمین راه پیدا کنند و سنگ های آتش فشانی پدید می آیند.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27" y="1108364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زمین لرزه یکی از مخرب ترین پدیده های طبیعی است که  در کره ی زمین رخ می دهد.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در هنگام وقوع برخی از زمین لرزه ها خسارت های مالی و جانی  به وجود می آید 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وقوع زمین لرزه باعث </a:t>
            </a:r>
            <a:r>
              <a:rPr lang="fa-IR" sz="2000" b="1" dirty="0" smtClean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B Titr" panose="00000700000000000000" pitchFamily="2" charset="-78"/>
              </a:rPr>
              <a:t>آزاد شدن انرژی درونی </a:t>
            </a:r>
            <a:r>
              <a:rPr lang="fa-IR" sz="2000" dirty="0" smtClean="0">
                <a:cs typeface="B Titr" panose="00000700000000000000" pitchFamily="2" charset="-78"/>
              </a:rPr>
              <a:t>زمین می شود.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753" y="1795954"/>
            <a:ext cx="8398019" cy="479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1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945" y="322119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مواد خارج شده از آتش فشان به سه دسته تقسیم می شوند: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3600" dirty="0"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 </a:t>
            </a: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3" y="751609"/>
            <a:ext cx="4832639" cy="4832639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6167027"/>
              </p:ext>
            </p:extLst>
          </p:nvPr>
        </p:nvGraphicFramePr>
        <p:xfrm>
          <a:off x="5081155" y="751609"/>
          <a:ext cx="6699827" cy="5390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368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انواع آتش فشان ها از نظر فعّالیت:</a:t>
            </a: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17858500"/>
              </p:ext>
            </p:extLst>
          </p:nvPr>
        </p:nvGraphicFramePr>
        <p:xfrm>
          <a:off x="1356590" y="719666"/>
          <a:ext cx="9252527" cy="5868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38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1728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3200" dirty="0" smtClean="0">
                <a:solidFill>
                  <a:srgbClr val="002060"/>
                </a:solidFill>
                <a:cs typeface="B Titr" panose="00000700000000000000" pitchFamily="2" charset="-78"/>
              </a:rPr>
              <a:t>آتش فشان فعّال: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به آتش فشانی که در </a:t>
            </a:r>
            <a:r>
              <a:rPr lang="fa-IR" sz="280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cs typeface="B Titr" panose="00000700000000000000" pitchFamily="2" charset="-78"/>
              </a:rPr>
              <a:t>حال حاضر </a:t>
            </a:r>
            <a:r>
              <a:rPr lang="fa-IR" sz="2000" dirty="0" smtClean="0">
                <a:cs typeface="B Titr" panose="00000700000000000000" pitchFamily="2" charset="-78"/>
              </a:rPr>
              <a:t>یا در </a:t>
            </a:r>
            <a:r>
              <a:rPr lang="fa-IR" sz="2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cs typeface="B Titr" panose="00000700000000000000" pitchFamily="2" charset="-78"/>
              </a:rPr>
              <a:t>سال های اخیر</a:t>
            </a:r>
            <a:r>
              <a:rPr lang="fa-IR" sz="2000" dirty="0" smtClean="0">
                <a:solidFill>
                  <a:srgbClr val="C00000"/>
                </a:solidFill>
                <a:cs typeface="B Titr" panose="00000700000000000000" pitchFamily="2" charset="-78"/>
              </a:rPr>
              <a:t> </a:t>
            </a:r>
            <a:r>
              <a:rPr lang="fa-IR" sz="2000" dirty="0" smtClean="0">
                <a:cs typeface="B Titr" panose="00000700000000000000" pitchFamily="2" charset="-78"/>
              </a:rPr>
              <a:t>از دهانه ی آن مواد آتش فشانی ( جامد – مایع – گاز )خارج شده است  آتش فشان فعّال گفته می شود .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البته در کشور ما آتش فشان فعّال وجود ندارد.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72" y="2206337"/>
            <a:ext cx="8001000" cy="43815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8527472" y="2976130"/>
            <a:ext cx="3210791" cy="23275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400" dirty="0" smtClean="0">
                <a:solidFill>
                  <a:srgbClr val="002060"/>
                </a:solidFill>
              </a:rPr>
              <a:t>آتش  فشان هاوایی آمریکا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70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3200" dirty="0" smtClean="0">
                <a:solidFill>
                  <a:srgbClr val="002060"/>
                </a:solidFill>
                <a:cs typeface="B Titr" panose="00000700000000000000" pitchFamily="2" charset="-78"/>
              </a:rPr>
              <a:t>آتش فشان نیمه فعّال: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به آتش فشانی می گویند  که در فاصله ی زمانی نزدیک ( نه در حال حاضر)فعّالیّت داشته است و اکنون از آن گاز و بخار آب خارج می شود 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43" y="1556904"/>
            <a:ext cx="8286750" cy="4762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31973" y="5694218"/>
            <a:ext cx="2410691" cy="613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002060"/>
                </a:solidFill>
                <a:cs typeface="B Titr" panose="00000700000000000000" pitchFamily="2" charset="-78"/>
              </a:rPr>
              <a:t>تفتان</a:t>
            </a:r>
            <a:endParaRPr lang="en-US" sz="4000" dirty="0">
              <a:solidFill>
                <a:srgbClr val="00206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8144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کاربرد سنگ های آتش فشانی: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363683"/>
            <a:ext cx="8860868" cy="62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72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406214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توف آتش فشانی :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خاكسترهاي </a:t>
            </a:r>
            <a:r>
              <a:rPr lang="fa-IR" sz="2000" dirty="0">
                <a:cs typeface="B Titr" panose="00000700000000000000" pitchFamily="2" charset="-78"/>
              </a:rPr>
              <a:t>آتشفشاني پس از رسوبگذاري در محيط‌هاي رسوبي توف‌هاي آتشفشاني را به‌وجود مي‌آورند.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>
                <a:cs typeface="B Titr" panose="00000700000000000000" pitchFamily="2" charset="-78"/>
              </a:rPr>
              <a:t>اين سنگ‌ها به‌عنوان </a:t>
            </a:r>
            <a:r>
              <a:rPr lang="fa-IR" sz="20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002060"/>
                </a:solidFill>
                <a:cs typeface="B Titr" panose="00000700000000000000" pitchFamily="2" charset="-78"/>
              </a:rPr>
              <a:t>مصالح ساختماني </a:t>
            </a:r>
            <a:r>
              <a:rPr lang="fa-IR" sz="2000" dirty="0">
                <a:cs typeface="B Titr" panose="00000700000000000000" pitchFamily="2" charset="-78"/>
              </a:rPr>
              <a:t>كاربرد دارند؛ مانند توف‌هاي سبزرنگ رشته كوه البرز.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539" y="2179399"/>
            <a:ext cx="5680653" cy="416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98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پوکه ی معدنی: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به عنوان عایق صدا و عایق حرارت و ساختمان سازی استفاده می شود.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05" y="3475759"/>
            <a:ext cx="4547348" cy="2779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405" y="2382982"/>
            <a:ext cx="587692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2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سنگ پا: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جهت ساییدن و پرداختن چوب و البته شستن پا و درمان ترک پا استفاده می شود.</a:t>
            </a: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54" y="1350818"/>
            <a:ext cx="5150427" cy="4963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8478" y="3262746"/>
            <a:ext cx="3423804" cy="285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1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فواید آتش فشان:</a:t>
            </a: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83" y="1145998"/>
            <a:ext cx="9309388" cy="500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0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آزاد </a:t>
            </a:r>
            <a:r>
              <a:rPr lang="fa-IR" sz="2000" dirty="0">
                <a:cs typeface="B Titr" panose="00000700000000000000" pitchFamily="2" charset="-78"/>
              </a:rPr>
              <a:t>شدن </a:t>
            </a:r>
            <a:r>
              <a:rPr lang="fa-IR" sz="2000" dirty="0" smtClean="0">
                <a:cs typeface="B Titr" panose="00000700000000000000" pitchFamily="2" charset="-78"/>
              </a:rPr>
              <a:t>انرژي </a:t>
            </a:r>
            <a:r>
              <a:rPr lang="fa-IR" sz="2000" dirty="0">
                <a:cs typeface="B Titr" panose="00000700000000000000" pitchFamily="2" charset="-78"/>
              </a:rPr>
              <a:t>دروني زمين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تشكيل </a:t>
            </a:r>
            <a:r>
              <a:rPr lang="fa-IR" sz="2000" dirty="0">
                <a:cs typeface="B Titr" panose="00000700000000000000" pitchFamily="2" charset="-78"/>
              </a:rPr>
              <a:t>خاك مرغوب حاصلخيز نمودن زمينهايي كشاورزي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تشكيل </a:t>
            </a:r>
            <a:r>
              <a:rPr lang="fa-IR" sz="2000" dirty="0">
                <a:cs typeface="B Titr" panose="00000700000000000000" pitchFamily="2" charset="-78"/>
              </a:rPr>
              <a:t>چشمه هاي آب گرم كه براي امراض پوستي بسيار مفيد است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استفاده </a:t>
            </a:r>
            <a:r>
              <a:rPr lang="fa-IR" sz="2000" dirty="0">
                <a:cs typeface="B Titr" panose="00000700000000000000" pitchFamily="2" charset="-78"/>
              </a:rPr>
              <a:t>از انرژي حرارتي آن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استفاده </a:t>
            </a:r>
            <a:r>
              <a:rPr lang="fa-IR" sz="2000" dirty="0">
                <a:cs typeface="B Titr" panose="00000700000000000000" pitchFamily="2" charset="-78"/>
              </a:rPr>
              <a:t>از سنگ هاي آتشفشاني در ساختمان سازي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تشکیل </a:t>
            </a:r>
            <a:r>
              <a:rPr lang="fa-IR" sz="2000" dirty="0">
                <a:cs typeface="B Titr" panose="00000700000000000000" pitchFamily="2" charset="-78"/>
              </a:rPr>
              <a:t>دریاچه و ايجاد اكوسيستم هاي </a:t>
            </a:r>
            <a:r>
              <a:rPr lang="fa-IR" sz="2000" dirty="0" smtClean="0">
                <a:cs typeface="B Titr" panose="00000700000000000000" pitchFamily="2" charset="-78"/>
              </a:rPr>
              <a:t>جديد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تشكيل </a:t>
            </a:r>
            <a:r>
              <a:rPr lang="fa-IR" sz="2000" dirty="0">
                <a:cs typeface="B Titr" panose="00000700000000000000" pitchFamily="2" charset="-78"/>
              </a:rPr>
              <a:t>مصالح ساختماني مانند پوكه ي معدني،سنگ هاي آتشفشاني(توف سبز)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مطالعه </a:t>
            </a:r>
            <a:r>
              <a:rPr lang="fa-IR" sz="2000" dirty="0">
                <a:cs typeface="B Titr" panose="00000700000000000000" pitchFamily="2" charset="-78"/>
              </a:rPr>
              <a:t>ي ساختمان دروني </a:t>
            </a:r>
            <a:r>
              <a:rPr lang="fa-IR" sz="2000" dirty="0" smtClean="0">
                <a:cs typeface="B Titr" panose="00000700000000000000" pitchFamily="2" charset="-78"/>
              </a:rPr>
              <a:t>زمين</a:t>
            </a: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توسعه ی گردشگری 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82" y="363683"/>
            <a:ext cx="5434445" cy="406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57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" y="363683"/>
            <a:ext cx="6185144" cy="649431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33309" y="561109"/>
            <a:ext cx="5112327" cy="5559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dirty="0" smtClean="0">
              <a:ln>
                <a:solidFill>
                  <a:sysClr val="windowText" lastClr="000000"/>
                </a:solidFill>
              </a:ln>
              <a:cs typeface="B Titr" panose="00000700000000000000" pitchFamily="2" charset="-78"/>
            </a:endParaRPr>
          </a:p>
          <a:p>
            <a:pPr algn="ctr"/>
            <a:r>
              <a:rPr lang="fa-IR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آزمایش شباهت تخم مرغ و زمین: </a:t>
            </a:r>
          </a:p>
          <a:p>
            <a:pPr algn="ctr"/>
            <a:endParaRPr lang="fa-IR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ctr"/>
            <a:endParaRPr lang="fa-IR" sz="28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ctr"/>
            <a:endParaRPr lang="fa-IR" sz="2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cs typeface="B Titr" panose="00000700000000000000" pitchFamily="2" charset="-78"/>
            </a:endParaRPr>
          </a:p>
          <a:p>
            <a:pPr algn="ctr"/>
            <a:r>
              <a:rPr lang="fa-IR" dirty="0" smtClean="0">
                <a:ln w="12700">
                  <a:solidFill>
                    <a:sysClr val="windowText" lastClr="000000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B Titr" panose="00000700000000000000" pitchFamily="2" charset="-78"/>
              </a:rPr>
              <a:t>در </a:t>
            </a:r>
            <a:r>
              <a:rPr lang="fa-IR" dirty="0">
                <a:ln w="12700">
                  <a:solidFill>
                    <a:sysClr val="windowText" lastClr="000000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B Titr" panose="00000700000000000000" pitchFamily="2" charset="-78"/>
              </a:rPr>
              <a:t>این آزمایش دانش آموزان یک تخم مرغ آب پز را با خود به کلاس آوردند. ابتدا به پوسته تخم مرغ فشار وارد کردند و سپس تخم مرغ را پوست کرده و سفیده تخم مرغ را لمس کردند، در پایان تخم مرغ را از وسط نصف کرده و لایه های آن را با لایه های کره زمین مقایسه کردند و پی بردند که تخم مرغ مانند کره زمین سه لایه </a:t>
            </a:r>
            <a:r>
              <a:rPr lang="fa-IR" dirty="0" smtClean="0">
                <a:ln w="12700">
                  <a:solidFill>
                    <a:sysClr val="windowText" lastClr="000000"/>
                  </a:solidFill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cs typeface="B Titr" panose="00000700000000000000" pitchFamily="2" charset="-78"/>
              </a:rPr>
              <a:t>دارد.</a:t>
            </a:r>
            <a:endParaRPr lang="en-US" dirty="0">
              <a:ln w="12700">
                <a:solidFill>
                  <a:sysClr val="windowText" lastClr="000000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98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چشمه ی آب گرم: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6" y="1163782"/>
            <a:ext cx="8193232" cy="48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4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جزایر آتش فشانی: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48116"/>
            <a:ext cx="8124825" cy="54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45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907982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20"/>
            <a:ext cx="12192000" cy="64943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442616" y="519546"/>
            <a:ext cx="3584863" cy="820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Titr" panose="00000700000000000000" pitchFamily="2" charset="-78"/>
              </a:rPr>
              <a:t>جزیره ی آتش فشانی در ایتالیا</a:t>
            </a:r>
            <a:endParaRPr lang="en-US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7328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>
                <a:cs typeface="B Titr" panose="00000700000000000000" pitchFamily="2" charset="-78"/>
              </a:rPr>
              <a:t>ضررهای آتشفشان</a:t>
            </a:r>
          </a:p>
          <a:p>
            <a:pPr algn="r"/>
            <a:endParaRPr lang="fa-IR" sz="2000">
              <a:cs typeface="B Titr" panose="00000700000000000000" pitchFamily="2" charset="-78"/>
            </a:endParaRPr>
          </a:p>
          <a:p>
            <a:pPr algn="r"/>
            <a:r>
              <a:rPr lang="fa-IR" sz="2000">
                <a:cs typeface="B Titr" panose="00000700000000000000" pitchFamily="2" charset="-78"/>
              </a:rPr>
              <a:t>۱-      انتشار گازهای سمی</a:t>
            </a:r>
          </a:p>
          <a:p>
            <a:pPr algn="r"/>
            <a:endParaRPr lang="fa-IR" sz="2000">
              <a:cs typeface="B Titr" panose="00000700000000000000" pitchFamily="2" charset="-78"/>
            </a:endParaRPr>
          </a:p>
          <a:p>
            <a:pPr algn="r"/>
            <a:r>
              <a:rPr lang="fa-IR" sz="2000">
                <a:cs typeface="B Titr" panose="00000700000000000000" pitchFamily="2" charset="-78"/>
              </a:rPr>
              <a:t>۲-      ریزش باران های اسیدی</a:t>
            </a:r>
          </a:p>
          <a:p>
            <a:pPr algn="r"/>
            <a:endParaRPr lang="fa-IR" sz="2000">
              <a:cs typeface="B Titr" panose="00000700000000000000" pitchFamily="2" charset="-78"/>
            </a:endParaRPr>
          </a:p>
          <a:p>
            <a:pPr algn="r"/>
            <a:r>
              <a:rPr lang="fa-IR" sz="2000">
                <a:cs typeface="B Titr" panose="00000700000000000000" pitchFamily="2" charset="-78"/>
              </a:rPr>
              <a:t>۳-       ایجاد سونامی</a:t>
            </a:r>
          </a:p>
          <a:p>
            <a:pPr algn="r"/>
            <a:endParaRPr lang="fa-IR" sz="2000">
              <a:cs typeface="B Titr" panose="00000700000000000000" pitchFamily="2" charset="-78"/>
            </a:endParaRPr>
          </a:p>
          <a:p>
            <a:pPr algn="r"/>
            <a:r>
              <a:rPr lang="fa-IR" sz="2000">
                <a:cs typeface="B Titr" panose="00000700000000000000" pitchFamily="2" charset="-78"/>
              </a:rPr>
              <a:t>۴-      شکافته شدن زمین و تخریب بناها</a:t>
            </a:r>
          </a:p>
          <a:p>
            <a:pPr algn="r"/>
            <a:endParaRPr lang="fa-IR" sz="2000">
              <a:cs typeface="B Titr" panose="00000700000000000000" pitchFamily="2" charset="-78"/>
            </a:endParaRPr>
          </a:p>
          <a:p>
            <a:pPr algn="r"/>
            <a:r>
              <a:rPr lang="fa-IR" sz="2000">
                <a:cs typeface="B Titr" panose="00000700000000000000" pitchFamily="2" charset="-78"/>
              </a:rPr>
              <a:t>۵-      جاری شدن مواد مذاب و تخریب زمین</a:t>
            </a:r>
          </a:p>
          <a:p>
            <a:pPr algn="r"/>
            <a:endParaRPr lang="fa-IR" sz="2000">
              <a:cs typeface="B Titr" panose="00000700000000000000" pitchFamily="2" charset="-78"/>
            </a:endParaRPr>
          </a:p>
          <a:p>
            <a:pPr algn="r"/>
            <a:r>
              <a:rPr lang="fa-IR" sz="2000">
                <a:cs typeface="B Titr" panose="00000700000000000000" pitchFamily="2" charset="-78"/>
              </a:rPr>
              <a:t>۶-      ابرهای سوزان</a:t>
            </a:r>
          </a:p>
          <a:p>
            <a:pPr algn="r"/>
            <a:endParaRPr lang="fa-IR" sz="2000">
              <a:cs typeface="B Titr" panose="00000700000000000000" pitchFamily="2" charset="-78"/>
            </a:endParaRPr>
          </a:p>
          <a:p>
            <a:pPr algn="r"/>
            <a:r>
              <a:rPr lang="fa-IR" sz="2000">
                <a:cs typeface="B Titr" panose="00000700000000000000" pitchFamily="2" charset="-78"/>
              </a:rPr>
              <a:t>۷-      پرتاب خاکستر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9682"/>
            <a:ext cx="7715250" cy="403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0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151" y="228600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زمین لرزه چگونه به وجود می آید؟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سنگ کره یک تکّه نیست بلکه از تعدادی ورقه های بزرگ و کوچک تشکیل شده که روی قسمت خمیری گوشته شناورند.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با حرکت ورقه های سنگ کره ،پدیده هایی مانند آتش فشان ، گسل و پیدایش کوه ها رخ می دهد.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پدیده ای که در حاشیه ی تمام ورقه ها دیده می شود زلزله است.</a:t>
            </a: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352" y="4478482"/>
            <a:ext cx="6909952" cy="1974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6" y="1259666"/>
            <a:ext cx="2504742" cy="22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9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زمین لرزه زمانی اتفاق می افتد که در اثر نیروی حاصل از درون زمین ، </a:t>
            </a:r>
            <a:r>
              <a:rPr lang="fa-IR" sz="2000" dirty="0" smtClean="0">
                <a:ln>
                  <a:solidFill>
                    <a:srgbClr val="0070C0"/>
                  </a:solidFill>
                </a:ln>
                <a:cs typeface="B Titr" panose="00000700000000000000" pitchFamily="2" charset="-78"/>
              </a:rPr>
              <a:t>سنگ کره می شکند</a:t>
            </a:r>
            <a:r>
              <a:rPr lang="fa-IR" sz="2000" dirty="0" smtClean="0">
                <a:cs typeface="B Titr" panose="00000700000000000000" pitchFamily="2" charset="-78"/>
              </a:rPr>
              <a:t>.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79" y="679269"/>
            <a:ext cx="2944776" cy="451427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061637" y="1552353"/>
            <a:ext cx="7960645" cy="423175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اگر یکی از بازیکنان فوتبال دچار شکستگی ساق پا شود  و بعد از چند ماه استراحت مجددا به زمین بازی برگردد و دوباره همان پا آسیب ببیند ، احتمال شکستکی پای او دقیقا در همان ناحیه که قبلا ً شکسته بود از سایر نقاط بیشتر است.</a:t>
            </a:r>
          </a:p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پس معمولاً در جاهایی که پوسته ی زمین دچار شکستگی است احتمال وقوع زلزله بیشتر است.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285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سالانه در حدود 10000 زمین لرزه ی خفیف در کشور روی می دهد.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این زلزله ها توسط </a:t>
            </a:r>
            <a:r>
              <a:rPr lang="fa-IR" sz="28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0000"/>
                </a:solidFill>
                <a:cs typeface="B Titr" panose="00000700000000000000" pitchFamily="2" charset="-78"/>
              </a:rPr>
              <a:t>لرزه نگار ها  </a:t>
            </a:r>
            <a:r>
              <a:rPr lang="fa-IR" sz="2000" dirty="0" smtClean="0">
                <a:cs typeface="B Titr" panose="00000700000000000000" pitchFamily="2" charset="-78"/>
              </a:rPr>
              <a:t>ثبت می شوند.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واحد بزرگی زلزله </a:t>
            </a:r>
            <a:r>
              <a:rPr lang="fa-IR" sz="2000" dirty="0" smtClean="0">
                <a:ln>
                  <a:solidFill>
                    <a:srgbClr val="00B050"/>
                  </a:solidFill>
                </a:ln>
                <a:cs typeface="B Titr" panose="00000700000000000000" pitchFamily="2" charset="-78"/>
              </a:rPr>
              <a:t>ریشتر</a:t>
            </a:r>
            <a:r>
              <a:rPr lang="fa-IR" sz="2000" dirty="0" smtClean="0">
                <a:cs typeface="B Titr" panose="00000700000000000000" pitchFamily="2" charset="-78"/>
              </a:rPr>
              <a:t> می باشد.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این زلزله ها توسط </a:t>
            </a:r>
            <a:r>
              <a:rPr lang="fa-IR" sz="2000" dirty="0" smtClean="0">
                <a:ln>
                  <a:solidFill>
                    <a:srgbClr val="00B0F0"/>
                  </a:solidFill>
                </a:ln>
                <a:cs typeface="B Titr" panose="00000700000000000000" pitchFamily="2" charset="-78"/>
              </a:rPr>
              <a:t>آزاد شدن انرژی درونی زمین </a:t>
            </a:r>
            <a:r>
              <a:rPr lang="fa-IR" sz="2000" dirty="0" smtClean="0">
                <a:cs typeface="B Titr" panose="00000700000000000000" pitchFamily="2" charset="-78"/>
              </a:rPr>
              <a:t>و </a:t>
            </a:r>
          </a:p>
          <a:p>
            <a:pPr algn="r"/>
            <a:r>
              <a:rPr lang="fa-IR" sz="2000" dirty="0" smtClean="0">
                <a:ln>
                  <a:solidFill>
                    <a:srgbClr val="00B0F0"/>
                  </a:solidFill>
                </a:ln>
                <a:cs typeface="B Titr" panose="00000700000000000000" pitchFamily="2" charset="-78"/>
              </a:rPr>
              <a:t>جلوگیری  از وقوع زلزله های بزرگتر 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می شوند.</a:t>
            </a: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09" y="363683"/>
            <a:ext cx="2080936" cy="15696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06" y="2769324"/>
            <a:ext cx="6309360" cy="408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اثرات حاصل از زمین لرزه:</a:t>
            </a:r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74" y="822961"/>
            <a:ext cx="9932126" cy="535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5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6809" y="384465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کدام ساختمان ها در برابر  زلزله مقاوم ترند؟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1- ساختمان هایی که در آن ها مصالح سبک  و</a:t>
            </a: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 مقاوم به کار رفته شده است.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fa-IR" sz="2000" dirty="0" smtClean="0">
              <a:cs typeface="B Titr" panose="00000700000000000000" pitchFamily="2" charset="-78"/>
            </a:endParaRP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2-ساختمان هایی که شکل هندسی متقارن دارند و </a:t>
            </a:r>
            <a:endParaRPr lang="en-US" sz="2000" dirty="0" smtClean="0">
              <a:cs typeface="B Titr" panose="00000700000000000000" pitchFamily="2" charset="-78"/>
            </a:endParaRPr>
          </a:p>
          <a:p>
            <a:pPr algn="r"/>
            <a:r>
              <a:rPr lang="fa-IR" sz="2000" dirty="0" smtClean="0">
                <a:cs typeface="B Titr" panose="00000700000000000000" pitchFamily="2" charset="-78"/>
              </a:rPr>
              <a:t>به </a:t>
            </a:r>
            <a:r>
              <a:rPr lang="fa-IR" sz="2000" dirty="0" smtClean="0">
                <a:cs typeface="B Titr" panose="00000700000000000000" pitchFamily="2" charset="-78"/>
              </a:rPr>
              <a:t>ساختمان های اطراف تکیه ندارند.</a:t>
            </a:r>
          </a:p>
          <a:p>
            <a:pPr algn="r"/>
            <a:endParaRPr lang="fa-IR" sz="2000" dirty="0">
              <a:cs typeface="B Titr" panose="00000700000000000000" pitchFamily="2" charset="-78"/>
            </a:endParaRP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31389"/>
            <a:ext cx="7811589" cy="3347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337" y="3625917"/>
            <a:ext cx="4333500" cy="32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0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682" y="363683"/>
            <a:ext cx="11658600" cy="62241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r"/>
            <a:r>
              <a:rPr lang="fa-IR" sz="2000" dirty="0" smtClean="0">
                <a:cs typeface="B Titr" panose="00000700000000000000" pitchFamily="2" charset="-78"/>
              </a:rPr>
              <a:t>3-طراحی و نظارت مهندسین به مقاوم تر شدن ساختمان در برابر زلزله کمک می کند.</a:t>
            </a:r>
          </a:p>
          <a:p>
            <a:pPr algn="r"/>
            <a:endParaRPr lang="en-US" sz="2000" dirty="0"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993" y="1048920"/>
            <a:ext cx="8317489" cy="514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1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</TotalTime>
  <Words>999</Words>
  <Application>Microsoft Office PowerPoint</Application>
  <PresentationFormat>Widescreen</PresentationFormat>
  <Paragraphs>181</Paragraphs>
  <Slides>34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B Titr</vt:lpstr>
      <vt:lpstr>Calibri</vt:lpstr>
      <vt:lpstr>Calibri Light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Alireza Golestan</dc:creator>
  <cp:lastModifiedBy>Elmafarin</cp:lastModifiedBy>
  <cp:revision>200</cp:revision>
  <dcterms:created xsi:type="dcterms:W3CDTF">2015-07-06T05:06:21Z</dcterms:created>
  <dcterms:modified xsi:type="dcterms:W3CDTF">2021-11-30T05:56:46Z</dcterms:modified>
</cp:coreProperties>
</file>