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sldIdLst>
    <p:sldId id="322" r:id="rId2"/>
    <p:sldId id="304" r:id="rId3"/>
    <p:sldId id="305" r:id="rId4"/>
    <p:sldId id="308" r:id="rId5"/>
    <p:sldId id="309" r:id="rId6"/>
    <p:sldId id="307" r:id="rId7"/>
    <p:sldId id="315" r:id="rId8"/>
    <p:sldId id="306" r:id="rId9"/>
    <p:sldId id="312" r:id="rId10"/>
    <p:sldId id="314" r:id="rId11"/>
    <p:sldId id="313" r:id="rId12"/>
    <p:sldId id="316" r:id="rId13"/>
    <p:sldId id="317" r:id="rId14"/>
    <p:sldId id="318" r:id="rId15"/>
    <p:sldId id="323" r:id="rId16"/>
    <p:sldId id="324" r:id="rId17"/>
    <p:sldId id="319" r:id="rId18"/>
    <p:sldId id="325" r:id="rId19"/>
    <p:sldId id="327" r:id="rId20"/>
    <p:sldId id="328" r:id="rId21"/>
    <p:sldId id="320" r:id="rId22"/>
    <p:sldId id="321" r:id="rId23"/>
    <p:sldId id="329" r:id="rId24"/>
    <p:sldId id="330" r:id="rId25"/>
    <p:sldId id="326" r:id="rId26"/>
    <p:sldId id="332" r:id="rId27"/>
    <p:sldId id="331" r:id="rId28"/>
    <p:sldId id="333" r:id="rId29"/>
    <p:sldId id="334" r:id="rId30"/>
    <p:sldId id="338" r:id="rId31"/>
    <p:sldId id="339" r:id="rId32"/>
    <p:sldId id="335" r:id="rId33"/>
    <p:sldId id="340" r:id="rId34"/>
    <p:sldId id="341" r:id="rId35"/>
    <p:sldId id="342" r:id="rId36"/>
    <p:sldId id="343" r:id="rId37"/>
    <p:sldId id="344" r:id="rId38"/>
    <p:sldId id="345" r:id="rId39"/>
    <p:sldId id="336" r:id="rId40"/>
    <p:sldId id="337" r:id="rId41"/>
    <p:sldId id="346" r:id="rId42"/>
    <p:sldId id="347" r:id="rId43"/>
    <p:sldId id="349" r:id="rId44"/>
    <p:sldId id="352" r:id="rId45"/>
    <p:sldId id="351" r:id="rId46"/>
    <p:sldId id="353" r:id="rId47"/>
    <p:sldId id="354" r:id="rId48"/>
    <p:sldId id="355" r:id="rId49"/>
    <p:sldId id="356" r:id="rId50"/>
    <p:sldId id="357" r:id="rId51"/>
    <p:sldId id="358" r:id="rId52"/>
    <p:sldId id="359" r:id="rId53"/>
    <p:sldId id="360" r:id="rId54"/>
    <p:sldId id="350" r:id="rId55"/>
    <p:sldId id="362" r:id="rId56"/>
    <p:sldId id="361" r:id="rId57"/>
    <p:sldId id="348" r:id="rId58"/>
    <p:sldId id="363" r:id="rId59"/>
    <p:sldId id="364" r:id="rId60"/>
    <p:sldId id="36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FBF2"/>
    <a:srgbClr val="FDF3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660"/>
  </p:normalViewPr>
  <p:slideViewPr>
    <p:cSldViewPr snapToGrid="0">
      <p:cViewPr varScale="1">
        <p:scale>
          <a:sx n="52" d="100"/>
          <a:sy n="52" d="100"/>
        </p:scale>
        <p:origin x="75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53D44B-E891-4A6D-B8A5-979320EC5891}"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7F7BEB7E-4EA8-4D73-8627-1745ED1B2553}">
      <dgm:prSet phldrT="[Text]"/>
      <dgm:spPr/>
      <dgm:t>
        <a:bodyPr/>
        <a:lstStyle/>
        <a:p>
          <a:r>
            <a:rPr lang="fa-IR" dirty="0"/>
            <a:t>نیرو هـا</a:t>
          </a:r>
          <a:endParaRPr lang="en-US" dirty="0"/>
        </a:p>
      </dgm:t>
    </dgm:pt>
    <dgm:pt modelId="{9F0EFE91-D4F1-4A19-AD11-D94C077418D6}" type="parTrans" cxnId="{34F60E03-B5DA-4AA2-8630-8E1F596EC680}">
      <dgm:prSet/>
      <dgm:spPr/>
      <dgm:t>
        <a:bodyPr/>
        <a:lstStyle/>
        <a:p>
          <a:endParaRPr lang="en-US"/>
        </a:p>
      </dgm:t>
    </dgm:pt>
    <dgm:pt modelId="{1F83359C-FED6-4176-813D-730E18363608}" type="sibTrans" cxnId="{34F60E03-B5DA-4AA2-8630-8E1F596EC680}">
      <dgm:prSet/>
      <dgm:spPr/>
      <dgm:t>
        <a:bodyPr/>
        <a:lstStyle/>
        <a:p>
          <a:endParaRPr lang="en-US"/>
        </a:p>
      </dgm:t>
    </dgm:pt>
    <dgm:pt modelId="{CF1FFDCA-2DB0-493C-B5F5-2AB38CF19928}">
      <dgm:prSet phldrT="[Text]" custT="1"/>
      <dgm:spPr/>
      <dgm:t>
        <a:bodyPr/>
        <a:lstStyle/>
        <a:p>
          <a:r>
            <a:rPr lang="fa-IR" sz="5400" dirty="0"/>
            <a:t>نیرو های </a:t>
          </a:r>
        </a:p>
        <a:p>
          <a:r>
            <a:rPr lang="fa-IR" sz="5400" dirty="0"/>
            <a:t>غیر تماسی</a:t>
          </a:r>
          <a:endParaRPr lang="en-US" sz="5400" dirty="0"/>
        </a:p>
      </dgm:t>
    </dgm:pt>
    <dgm:pt modelId="{F6F02EB6-7905-4F6A-A02C-9978CC559C71}" type="parTrans" cxnId="{939477AA-4799-4AD6-BD60-6347B50AE787}">
      <dgm:prSet/>
      <dgm:spPr/>
      <dgm:t>
        <a:bodyPr/>
        <a:lstStyle/>
        <a:p>
          <a:endParaRPr lang="en-US"/>
        </a:p>
      </dgm:t>
    </dgm:pt>
    <dgm:pt modelId="{CBACAF9E-FAF2-496F-9564-741373F01B64}" type="sibTrans" cxnId="{939477AA-4799-4AD6-BD60-6347B50AE787}">
      <dgm:prSet/>
      <dgm:spPr/>
      <dgm:t>
        <a:bodyPr/>
        <a:lstStyle/>
        <a:p>
          <a:endParaRPr lang="en-US"/>
        </a:p>
      </dgm:t>
    </dgm:pt>
    <dgm:pt modelId="{4D5BD90D-BF76-4B37-912E-392B21E4AD48}">
      <dgm:prSet phldrT="[Text]"/>
      <dgm:spPr/>
      <dgm:t>
        <a:bodyPr/>
        <a:lstStyle/>
        <a:p>
          <a:r>
            <a:rPr lang="fa-IR" dirty="0"/>
            <a:t>نیرو های تماسی</a:t>
          </a:r>
          <a:endParaRPr lang="en-US" dirty="0"/>
        </a:p>
      </dgm:t>
    </dgm:pt>
    <dgm:pt modelId="{9FE8286E-5410-4CBE-9A0E-E9D920907F5C}" type="parTrans" cxnId="{BD08BAE7-99C6-4854-A33E-E1655C7B27B5}">
      <dgm:prSet/>
      <dgm:spPr/>
      <dgm:t>
        <a:bodyPr/>
        <a:lstStyle/>
        <a:p>
          <a:endParaRPr lang="en-US"/>
        </a:p>
      </dgm:t>
    </dgm:pt>
    <dgm:pt modelId="{34F44DE5-9F53-4781-9D6B-AF32BF54BEED}" type="sibTrans" cxnId="{BD08BAE7-99C6-4854-A33E-E1655C7B27B5}">
      <dgm:prSet/>
      <dgm:spPr/>
      <dgm:t>
        <a:bodyPr/>
        <a:lstStyle/>
        <a:p>
          <a:endParaRPr lang="en-US"/>
        </a:p>
      </dgm:t>
    </dgm:pt>
    <dgm:pt modelId="{84A7134B-648C-4361-B8E3-3641464A07C8}" type="pres">
      <dgm:prSet presAssocID="{F053D44B-E891-4A6D-B8A5-979320EC5891}" presName="composite" presStyleCnt="0">
        <dgm:presLayoutVars>
          <dgm:chMax val="1"/>
          <dgm:dir/>
          <dgm:resizeHandles val="exact"/>
        </dgm:presLayoutVars>
      </dgm:prSet>
      <dgm:spPr/>
    </dgm:pt>
    <dgm:pt modelId="{22F2CDB4-57FE-499E-8981-05AFBF97F9B9}" type="pres">
      <dgm:prSet presAssocID="{7F7BEB7E-4EA8-4D73-8627-1745ED1B2553}" presName="roof" presStyleLbl="dkBgShp" presStyleIdx="0" presStyleCnt="2"/>
      <dgm:spPr/>
    </dgm:pt>
    <dgm:pt modelId="{A5BEE4F7-5B36-4AFB-8CF9-A04BF1547FCA}" type="pres">
      <dgm:prSet presAssocID="{7F7BEB7E-4EA8-4D73-8627-1745ED1B2553}" presName="pillars" presStyleCnt="0"/>
      <dgm:spPr/>
    </dgm:pt>
    <dgm:pt modelId="{7F26E655-DCC8-461F-A7D8-FF515EFFA570}" type="pres">
      <dgm:prSet presAssocID="{7F7BEB7E-4EA8-4D73-8627-1745ED1B2553}" presName="pillar1" presStyleLbl="node1" presStyleIdx="0" presStyleCnt="2">
        <dgm:presLayoutVars>
          <dgm:bulletEnabled val="1"/>
        </dgm:presLayoutVars>
      </dgm:prSet>
      <dgm:spPr/>
    </dgm:pt>
    <dgm:pt modelId="{A7DCF71E-E412-457E-B685-2B5CE091B9EB}" type="pres">
      <dgm:prSet presAssocID="{4D5BD90D-BF76-4B37-912E-392B21E4AD48}" presName="pillarX" presStyleLbl="node1" presStyleIdx="1" presStyleCnt="2">
        <dgm:presLayoutVars>
          <dgm:bulletEnabled val="1"/>
        </dgm:presLayoutVars>
      </dgm:prSet>
      <dgm:spPr/>
    </dgm:pt>
    <dgm:pt modelId="{23110117-8BD9-4C3A-8E4A-D9F51AF5DA33}" type="pres">
      <dgm:prSet presAssocID="{7F7BEB7E-4EA8-4D73-8627-1745ED1B2553}" presName="base" presStyleLbl="dkBgShp" presStyleIdx="1" presStyleCnt="2"/>
      <dgm:spPr/>
    </dgm:pt>
  </dgm:ptLst>
  <dgm:cxnLst>
    <dgm:cxn modelId="{34F60E03-B5DA-4AA2-8630-8E1F596EC680}" srcId="{F053D44B-E891-4A6D-B8A5-979320EC5891}" destId="{7F7BEB7E-4EA8-4D73-8627-1745ED1B2553}" srcOrd="0" destOrd="0" parTransId="{9F0EFE91-D4F1-4A19-AD11-D94C077418D6}" sibTransId="{1F83359C-FED6-4176-813D-730E18363608}"/>
    <dgm:cxn modelId="{5347CE5C-3CFD-4D1E-8E4A-D7D272811DAC}" type="presOf" srcId="{CF1FFDCA-2DB0-493C-B5F5-2AB38CF19928}" destId="{7F26E655-DCC8-461F-A7D8-FF515EFFA570}" srcOrd="0" destOrd="0" presId="urn:microsoft.com/office/officeart/2005/8/layout/hList3"/>
    <dgm:cxn modelId="{937F1766-5D7D-4D79-8CB2-849132E93F97}" type="presOf" srcId="{F053D44B-E891-4A6D-B8A5-979320EC5891}" destId="{84A7134B-648C-4361-B8E3-3641464A07C8}" srcOrd="0" destOrd="0" presId="urn:microsoft.com/office/officeart/2005/8/layout/hList3"/>
    <dgm:cxn modelId="{5F263E69-2CC3-4829-A38D-E045A926FB75}" type="presOf" srcId="{4D5BD90D-BF76-4B37-912E-392B21E4AD48}" destId="{A7DCF71E-E412-457E-B685-2B5CE091B9EB}" srcOrd="0" destOrd="0" presId="urn:microsoft.com/office/officeart/2005/8/layout/hList3"/>
    <dgm:cxn modelId="{A6E8E386-56DB-4535-95CB-6CE5CBD51752}" type="presOf" srcId="{7F7BEB7E-4EA8-4D73-8627-1745ED1B2553}" destId="{22F2CDB4-57FE-499E-8981-05AFBF97F9B9}" srcOrd="0" destOrd="0" presId="urn:microsoft.com/office/officeart/2005/8/layout/hList3"/>
    <dgm:cxn modelId="{939477AA-4799-4AD6-BD60-6347B50AE787}" srcId="{7F7BEB7E-4EA8-4D73-8627-1745ED1B2553}" destId="{CF1FFDCA-2DB0-493C-B5F5-2AB38CF19928}" srcOrd="0" destOrd="0" parTransId="{F6F02EB6-7905-4F6A-A02C-9978CC559C71}" sibTransId="{CBACAF9E-FAF2-496F-9564-741373F01B64}"/>
    <dgm:cxn modelId="{BD08BAE7-99C6-4854-A33E-E1655C7B27B5}" srcId="{7F7BEB7E-4EA8-4D73-8627-1745ED1B2553}" destId="{4D5BD90D-BF76-4B37-912E-392B21E4AD48}" srcOrd="1" destOrd="0" parTransId="{9FE8286E-5410-4CBE-9A0E-E9D920907F5C}" sibTransId="{34F44DE5-9F53-4781-9D6B-AF32BF54BEED}"/>
    <dgm:cxn modelId="{8AD943E1-963D-4228-B23A-8BFBE50A29D4}" type="presParOf" srcId="{84A7134B-648C-4361-B8E3-3641464A07C8}" destId="{22F2CDB4-57FE-499E-8981-05AFBF97F9B9}" srcOrd="0" destOrd="0" presId="urn:microsoft.com/office/officeart/2005/8/layout/hList3"/>
    <dgm:cxn modelId="{F6C5ABA6-AABC-40F9-9664-FD05B47C0C1B}" type="presParOf" srcId="{84A7134B-648C-4361-B8E3-3641464A07C8}" destId="{A5BEE4F7-5B36-4AFB-8CF9-A04BF1547FCA}" srcOrd="1" destOrd="0" presId="urn:microsoft.com/office/officeart/2005/8/layout/hList3"/>
    <dgm:cxn modelId="{D25B99F6-C443-49B8-AA8B-671DB58ED211}" type="presParOf" srcId="{A5BEE4F7-5B36-4AFB-8CF9-A04BF1547FCA}" destId="{7F26E655-DCC8-461F-A7D8-FF515EFFA570}" srcOrd="0" destOrd="0" presId="urn:microsoft.com/office/officeart/2005/8/layout/hList3"/>
    <dgm:cxn modelId="{8A63FEE1-AEA6-423A-84DA-D5EA45383173}" type="presParOf" srcId="{A5BEE4F7-5B36-4AFB-8CF9-A04BF1547FCA}" destId="{A7DCF71E-E412-457E-B685-2B5CE091B9EB}" srcOrd="1" destOrd="0" presId="urn:microsoft.com/office/officeart/2005/8/layout/hList3"/>
    <dgm:cxn modelId="{5056B902-4882-41F6-959D-11B17D77BAA8}" type="presParOf" srcId="{84A7134B-648C-4361-B8E3-3641464A07C8}" destId="{23110117-8BD9-4C3A-8E4A-D9F51AF5DA33}"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28313D-73EA-4C4D-83A9-ED83B665CAAF}" type="doc">
      <dgm:prSet loTypeId="urn:microsoft.com/office/officeart/2005/8/layout/hList3" loCatId="list" qsTypeId="urn:microsoft.com/office/officeart/2005/8/quickstyle/3d1" qsCatId="3D" csTypeId="urn:microsoft.com/office/officeart/2005/8/colors/accent1_2" csCatId="accent1" phldr="1"/>
      <dgm:spPr/>
      <dgm:t>
        <a:bodyPr/>
        <a:lstStyle/>
        <a:p>
          <a:endParaRPr lang="en-US"/>
        </a:p>
      </dgm:t>
    </dgm:pt>
    <dgm:pt modelId="{10C96574-568F-41AB-AE4A-0A2A7F0A8620}">
      <dgm:prSet phldrT="[Text]"/>
      <dgm:spPr/>
      <dgm:t>
        <a:bodyPr/>
        <a:lstStyle/>
        <a:p>
          <a:r>
            <a:rPr lang="fa-IR" dirty="0"/>
            <a:t>نیروی غیر تماسی</a:t>
          </a:r>
          <a:endParaRPr lang="en-US" dirty="0"/>
        </a:p>
      </dgm:t>
    </dgm:pt>
    <dgm:pt modelId="{8E784DC5-5905-4D69-9659-85FE21989C07}" type="parTrans" cxnId="{F777AE1D-D67F-4AA2-B3E6-6EB5FB6EC3E7}">
      <dgm:prSet/>
      <dgm:spPr/>
      <dgm:t>
        <a:bodyPr/>
        <a:lstStyle/>
        <a:p>
          <a:endParaRPr lang="en-US"/>
        </a:p>
      </dgm:t>
    </dgm:pt>
    <dgm:pt modelId="{E1367F43-4533-4BBB-8B7E-573CDC6A4FB5}" type="sibTrans" cxnId="{F777AE1D-D67F-4AA2-B3E6-6EB5FB6EC3E7}">
      <dgm:prSet/>
      <dgm:spPr/>
      <dgm:t>
        <a:bodyPr/>
        <a:lstStyle/>
        <a:p>
          <a:endParaRPr lang="en-US"/>
        </a:p>
      </dgm:t>
    </dgm:pt>
    <dgm:pt modelId="{DDDB57DD-807D-4187-8EC7-338A50090876}">
      <dgm:prSet phldrT="[Text]"/>
      <dgm:spPr/>
      <dgm:t>
        <a:bodyPr/>
        <a:lstStyle/>
        <a:p>
          <a:r>
            <a:rPr lang="fa-IR" dirty="0"/>
            <a:t>نیروی الکتریکی</a:t>
          </a:r>
          <a:endParaRPr lang="en-US" dirty="0"/>
        </a:p>
      </dgm:t>
    </dgm:pt>
    <dgm:pt modelId="{755AFEE8-F4C6-4405-A320-3EBC4851A1C4}" type="parTrans" cxnId="{D7E1720C-DE39-4C2C-9659-BD2E35C481C5}">
      <dgm:prSet/>
      <dgm:spPr/>
      <dgm:t>
        <a:bodyPr/>
        <a:lstStyle/>
        <a:p>
          <a:endParaRPr lang="en-US"/>
        </a:p>
      </dgm:t>
    </dgm:pt>
    <dgm:pt modelId="{CA2C7F7A-9C84-4F61-8A4F-38BD599FB7AB}" type="sibTrans" cxnId="{D7E1720C-DE39-4C2C-9659-BD2E35C481C5}">
      <dgm:prSet/>
      <dgm:spPr/>
      <dgm:t>
        <a:bodyPr/>
        <a:lstStyle/>
        <a:p>
          <a:endParaRPr lang="en-US"/>
        </a:p>
      </dgm:t>
    </dgm:pt>
    <dgm:pt modelId="{5D4D9198-6B0F-4FA9-AD5E-26A60676D230}">
      <dgm:prSet phldrT="[Text]"/>
      <dgm:spPr/>
      <dgm:t>
        <a:bodyPr/>
        <a:lstStyle/>
        <a:p>
          <a:r>
            <a:rPr lang="fa-IR" dirty="0"/>
            <a:t>نیروی مغناطیسی</a:t>
          </a:r>
          <a:endParaRPr lang="en-US" dirty="0"/>
        </a:p>
      </dgm:t>
    </dgm:pt>
    <dgm:pt modelId="{852A018B-D376-4A5A-8396-AD217380860B}" type="parTrans" cxnId="{431A8DAF-F5E1-48D8-8C7B-89F86E138AFD}">
      <dgm:prSet/>
      <dgm:spPr/>
      <dgm:t>
        <a:bodyPr/>
        <a:lstStyle/>
        <a:p>
          <a:endParaRPr lang="en-US"/>
        </a:p>
      </dgm:t>
    </dgm:pt>
    <dgm:pt modelId="{1AB21178-0647-40D0-A5B5-2D612A3D30AB}" type="sibTrans" cxnId="{431A8DAF-F5E1-48D8-8C7B-89F86E138AFD}">
      <dgm:prSet/>
      <dgm:spPr/>
      <dgm:t>
        <a:bodyPr/>
        <a:lstStyle/>
        <a:p>
          <a:endParaRPr lang="en-US"/>
        </a:p>
      </dgm:t>
    </dgm:pt>
    <dgm:pt modelId="{7E24CE30-8A99-458D-8B72-01B84482E1C2}">
      <dgm:prSet phldrT="[Text]"/>
      <dgm:spPr/>
      <dgm:t>
        <a:bodyPr/>
        <a:lstStyle/>
        <a:p>
          <a:r>
            <a:rPr lang="fa-IR" dirty="0"/>
            <a:t>نیروی گرانش</a:t>
          </a:r>
          <a:endParaRPr lang="en-US" dirty="0"/>
        </a:p>
      </dgm:t>
    </dgm:pt>
    <dgm:pt modelId="{BF4EC5AC-973A-4C91-8C29-75CA2D22CF25}" type="parTrans" cxnId="{52779C2B-70F5-49F7-83F8-AE084E23907F}">
      <dgm:prSet/>
      <dgm:spPr/>
      <dgm:t>
        <a:bodyPr/>
        <a:lstStyle/>
        <a:p>
          <a:endParaRPr lang="en-US"/>
        </a:p>
      </dgm:t>
    </dgm:pt>
    <dgm:pt modelId="{CB8A3355-8EDE-4578-80AE-E252ECD188AB}" type="sibTrans" cxnId="{52779C2B-70F5-49F7-83F8-AE084E23907F}">
      <dgm:prSet/>
      <dgm:spPr/>
      <dgm:t>
        <a:bodyPr/>
        <a:lstStyle/>
        <a:p>
          <a:endParaRPr lang="en-US"/>
        </a:p>
      </dgm:t>
    </dgm:pt>
    <dgm:pt modelId="{C529EC26-A2F4-482B-852A-CBA64FDA4349}" type="pres">
      <dgm:prSet presAssocID="{EB28313D-73EA-4C4D-83A9-ED83B665CAAF}" presName="composite" presStyleCnt="0">
        <dgm:presLayoutVars>
          <dgm:chMax val="1"/>
          <dgm:dir/>
          <dgm:resizeHandles val="exact"/>
        </dgm:presLayoutVars>
      </dgm:prSet>
      <dgm:spPr/>
    </dgm:pt>
    <dgm:pt modelId="{1E7C1AB7-22C0-4754-BF6D-2D90A82375BC}" type="pres">
      <dgm:prSet presAssocID="{10C96574-568F-41AB-AE4A-0A2A7F0A8620}" presName="roof" presStyleLbl="dkBgShp" presStyleIdx="0" presStyleCnt="2" custLinFactNeighborX="256" custLinFactNeighborY="12145"/>
      <dgm:spPr/>
    </dgm:pt>
    <dgm:pt modelId="{E0009B05-CAD4-44A0-A4CC-D74FB9BEDADC}" type="pres">
      <dgm:prSet presAssocID="{10C96574-568F-41AB-AE4A-0A2A7F0A8620}" presName="pillars" presStyleCnt="0"/>
      <dgm:spPr/>
    </dgm:pt>
    <dgm:pt modelId="{2687E61E-D91F-4B5B-9961-19F625B0E800}" type="pres">
      <dgm:prSet presAssocID="{10C96574-568F-41AB-AE4A-0A2A7F0A8620}" presName="pillar1" presStyleLbl="node1" presStyleIdx="0" presStyleCnt="3">
        <dgm:presLayoutVars>
          <dgm:bulletEnabled val="1"/>
        </dgm:presLayoutVars>
      </dgm:prSet>
      <dgm:spPr/>
    </dgm:pt>
    <dgm:pt modelId="{AA467381-100B-4352-8620-1DA141DA8C83}" type="pres">
      <dgm:prSet presAssocID="{5D4D9198-6B0F-4FA9-AD5E-26A60676D230}" presName="pillarX" presStyleLbl="node1" presStyleIdx="1" presStyleCnt="3">
        <dgm:presLayoutVars>
          <dgm:bulletEnabled val="1"/>
        </dgm:presLayoutVars>
      </dgm:prSet>
      <dgm:spPr/>
    </dgm:pt>
    <dgm:pt modelId="{7F577F46-0FA3-4094-AFAD-672FE2815FF5}" type="pres">
      <dgm:prSet presAssocID="{7E24CE30-8A99-458D-8B72-01B84482E1C2}" presName="pillarX" presStyleLbl="node1" presStyleIdx="2" presStyleCnt="3">
        <dgm:presLayoutVars>
          <dgm:bulletEnabled val="1"/>
        </dgm:presLayoutVars>
      </dgm:prSet>
      <dgm:spPr/>
    </dgm:pt>
    <dgm:pt modelId="{57331E4A-B4FB-43C1-86F1-0EDAF60817C3}" type="pres">
      <dgm:prSet presAssocID="{10C96574-568F-41AB-AE4A-0A2A7F0A8620}" presName="base" presStyleLbl="dkBgShp" presStyleIdx="1" presStyleCnt="2"/>
      <dgm:spPr/>
    </dgm:pt>
  </dgm:ptLst>
  <dgm:cxnLst>
    <dgm:cxn modelId="{D7E1720C-DE39-4C2C-9659-BD2E35C481C5}" srcId="{10C96574-568F-41AB-AE4A-0A2A7F0A8620}" destId="{DDDB57DD-807D-4187-8EC7-338A50090876}" srcOrd="0" destOrd="0" parTransId="{755AFEE8-F4C6-4405-A320-3EBC4851A1C4}" sibTransId="{CA2C7F7A-9C84-4F61-8A4F-38BD599FB7AB}"/>
    <dgm:cxn modelId="{070FC212-77C0-442E-88D2-F561B2023D7C}" type="presOf" srcId="{7E24CE30-8A99-458D-8B72-01B84482E1C2}" destId="{7F577F46-0FA3-4094-AFAD-672FE2815FF5}" srcOrd="0" destOrd="0" presId="urn:microsoft.com/office/officeart/2005/8/layout/hList3"/>
    <dgm:cxn modelId="{27D06418-4C9A-4589-81D0-9DDCBDE56747}" type="presOf" srcId="{5D4D9198-6B0F-4FA9-AD5E-26A60676D230}" destId="{AA467381-100B-4352-8620-1DA141DA8C83}" srcOrd="0" destOrd="0" presId="urn:microsoft.com/office/officeart/2005/8/layout/hList3"/>
    <dgm:cxn modelId="{F777AE1D-D67F-4AA2-B3E6-6EB5FB6EC3E7}" srcId="{EB28313D-73EA-4C4D-83A9-ED83B665CAAF}" destId="{10C96574-568F-41AB-AE4A-0A2A7F0A8620}" srcOrd="0" destOrd="0" parTransId="{8E784DC5-5905-4D69-9659-85FE21989C07}" sibTransId="{E1367F43-4533-4BBB-8B7E-573CDC6A4FB5}"/>
    <dgm:cxn modelId="{52779C2B-70F5-49F7-83F8-AE084E23907F}" srcId="{10C96574-568F-41AB-AE4A-0A2A7F0A8620}" destId="{7E24CE30-8A99-458D-8B72-01B84482E1C2}" srcOrd="2" destOrd="0" parTransId="{BF4EC5AC-973A-4C91-8C29-75CA2D22CF25}" sibTransId="{CB8A3355-8EDE-4578-80AE-E252ECD188AB}"/>
    <dgm:cxn modelId="{6282286E-ADE4-4A8A-8D9B-05BFA0F972AF}" type="presOf" srcId="{EB28313D-73EA-4C4D-83A9-ED83B665CAAF}" destId="{C529EC26-A2F4-482B-852A-CBA64FDA4349}" srcOrd="0" destOrd="0" presId="urn:microsoft.com/office/officeart/2005/8/layout/hList3"/>
    <dgm:cxn modelId="{431A8DAF-F5E1-48D8-8C7B-89F86E138AFD}" srcId="{10C96574-568F-41AB-AE4A-0A2A7F0A8620}" destId="{5D4D9198-6B0F-4FA9-AD5E-26A60676D230}" srcOrd="1" destOrd="0" parTransId="{852A018B-D376-4A5A-8396-AD217380860B}" sibTransId="{1AB21178-0647-40D0-A5B5-2D612A3D30AB}"/>
    <dgm:cxn modelId="{32F264D5-2FCC-4BC4-83D8-72E0713260F1}" type="presOf" srcId="{DDDB57DD-807D-4187-8EC7-338A50090876}" destId="{2687E61E-D91F-4B5B-9961-19F625B0E800}" srcOrd="0" destOrd="0" presId="urn:microsoft.com/office/officeart/2005/8/layout/hList3"/>
    <dgm:cxn modelId="{C1426EDA-DDBF-48A8-8175-59D9AD382F51}" type="presOf" srcId="{10C96574-568F-41AB-AE4A-0A2A7F0A8620}" destId="{1E7C1AB7-22C0-4754-BF6D-2D90A82375BC}" srcOrd="0" destOrd="0" presId="urn:microsoft.com/office/officeart/2005/8/layout/hList3"/>
    <dgm:cxn modelId="{B017CA08-447C-4783-9FB5-CAF970EC4E49}" type="presParOf" srcId="{C529EC26-A2F4-482B-852A-CBA64FDA4349}" destId="{1E7C1AB7-22C0-4754-BF6D-2D90A82375BC}" srcOrd="0" destOrd="0" presId="urn:microsoft.com/office/officeart/2005/8/layout/hList3"/>
    <dgm:cxn modelId="{7F709007-D9BE-49E4-87A8-B27F63EF8BC2}" type="presParOf" srcId="{C529EC26-A2F4-482B-852A-CBA64FDA4349}" destId="{E0009B05-CAD4-44A0-A4CC-D74FB9BEDADC}" srcOrd="1" destOrd="0" presId="urn:microsoft.com/office/officeart/2005/8/layout/hList3"/>
    <dgm:cxn modelId="{E24B0721-CEC5-4468-A2F6-DBA00FE81639}" type="presParOf" srcId="{E0009B05-CAD4-44A0-A4CC-D74FB9BEDADC}" destId="{2687E61E-D91F-4B5B-9961-19F625B0E800}" srcOrd="0" destOrd="0" presId="urn:microsoft.com/office/officeart/2005/8/layout/hList3"/>
    <dgm:cxn modelId="{49EC53E0-CFD1-435E-9115-3E19CBADC8D1}" type="presParOf" srcId="{E0009B05-CAD4-44A0-A4CC-D74FB9BEDADC}" destId="{AA467381-100B-4352-8620-1DA141DA8C83}" srcOrd="1" destOrd="0" presId="urn:microsoft.com/office/officeart/2005/8/layout/hList3"/>
    <dgm:cxn modelId="{02441407-5B76-471E-ABF4-F4924AA3C6D7}" type="presParOf" srcId="{E0009B05-CAD4-44A0-A4CC-D74FB9BEDADC}" destId="{7F577F46-0FA3-4094-AFAD-672FE2815FF5}" srcOrd="2" destOrd="0" presId="urn:microsoft.com/office/officeart/2005/8/layout/hList3"/>
    <dgm:cxn modelId="{DF6038C9-8329-4397-8F09-832D0AE96E66}" type="presParOf" srcId="{C529EC26-A2F4-482B-852A-CBA64FDA4349}" destId="{57331E4A-B4FB-43C1-86F1-0EDAF60817C3}"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7FEB98-8987-4D95-9F2B-337D1000E9D0}"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US"/>
        </a:p>
      </dgm:t>
    </dgm:pt>
    <dgm:pt modelId="{1E4C9529-D536-4E24-B46B-25ABF743365E}">
      <dgm:prSet phldrT="[Text]" phldr="1"/>
      <dgm:spPr/>
      <dgm:t>
        <a:bodyPr/>
        <a:lstStyle/>
        <a:p>
          <a:endParaRPr lang="en-US"/>
        </a:p>
      </dgm:t>
    </dgm:pt>
    <dgm:pt modelId="{B3EF1F2C-7B38-4A8E-B6AC-B58B8382C947}" type="parTrans" cxnId="{2D74C8C5-4CFC-4F2F-BDDB-0B9E0322F412}">
      <dgm:prSet/>
      <dgm:spPr/>
      <dgm:t>
        <a:bodyPr/>
        <a:lstStyle/>
        <a:p>
          <a:endParaRPr lang="en-US"/>
        </a:p>
      </dgm:t>
    </dgm:pt>
    <dgm:pt modelId="{CA9FEC3E-1648-44B1-A7B5-EF31B3ED3068}" type="sibTrans" cxnId="{2D74C8C5-4CFC-4F2F-BDDB-0B9E0322F412}">
      <dgm:prSet/>
      <dgm:spPr/>
      <dgm:t>
        <a:bodyPr/>
        <a:lstStyle/>
        <a:p>
          <a:endParaRPr lang="en-US"/>
        </a:p>
      </dgm:t>
    </dgm:pt>
    <dgm:pt modelId="{E4EE87F2-08F6-480E-9CFD-BBD4A02EE5E3}">
      <dgm:prSet phldrT="[Text]"/>
      <dgm:spPr/>
      <dgm:t>
        <a:bodyPr/>
        <a:lstStyle/>
        <a:p>
          <a:pPr algn="ctr"/>
          <a:r>
            <a:rPr lang="fa-IR" b="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جنس جسم</a:t>
          </a:r>
          <a:endParaRPr lang="en-US" b="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endParaRPr>
        </a:p>
      </dgm:t>
    </dgm:pt>
    <dgm:pt modelId="{EEC5759D-F9BF-4999-A4D3-3A9F2653D399}" type="parTrans" cxnId="{EDAC7BBC-0D32-4503-BA8C-4C1C3039F74F}">
      <dgm:prSet/>
      <dgm:spPr/>
      <dgm:t>
        <a:bodyPr/>
        <a:lstStyle/>
        <a:p>
          <a:endParaRPr lang="en-US"/>
        </a:p>
      </dgm:t>
    </dgm:pt>
    <dgm:pt modelId="{68B2BC74-A172-4E75-8741-F5BB6C7DAF5A}" type="sibTrans" cxnId="{EDAC7BBC-0D32-4503-BA8C-4C1C3039F74F}">
      <dgm:prSet/>
      <dgm:spPr/>
      <dgm:t>
        <a:bodyPr/>
        <a:lstStyle/>
        <a:p>
          <a:endParaRPr lang="en-US"/>
        </a:p>
      </dgm:t>
    </dgm:pt>
    <dgm:pt modelId="{B9D753E1-784A-4CA5-B3BD-E0ADA00CD4CD}">
      <dgm:prSet phldrT="[Text]" phldr="1"/>
      <dgm:spPr/>
      <dgm:t>
        <a:bodyPr/>
        <a:lstStyle/>
        <a:p>
          <a:endParaRPr lang="en-US"/>
        </a:p>
      </dgm:t>
    </dgm:pt>
    <dgm:pt modelId="{6383535C-87F0-42C1-93DD-CFFD463121D7}" type="parTrans" cxnId="{A10D40A6-E74F-4382-8BED-12B2C02970BF}">
      <dgm:prSet/>
      <dgm:spPr/>
      <dgm:t>
        <a:bodyPr/>
        <a:lstStyle/>
        <a:p>
          <a:endParaRPr lang="en-US"/>
        </a:p>
      </dgm:t>
    </dgm:pt>
    <dgm:pt modelId="{48869AC9-96BF-4498-8FDE-C909394FF434}" type="sibTrans" cxnId="{A10D40A6-E74F-4382-8BED-12B2C02970BF}">
      <dgm:prSet/>
      <dgm:spPr/>
      <dgm:t>
        <a:bodyPr/>
        <a:lstStyle/>
        <a:p>
          <a:endParaRPr lang="en-US"/>
        </a:p>
      </dgm:t>
    </dgm:pt>
    <dgm:pt modelId="{AF109F80-C4DC-445C-9411-B729CB513398}">
      <dgm:prSet phldrT="[Text]"/>
      <dgm:spPr/>
      <dgm:t>
        <a:bodyPr/>
        <a:lstStyle/>
        <a:p>
          <a:pPr algn="ctr"/>
          <a:r>
            <a:rPr lang="fa-IR" b="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صافی یا </a:t>
          </a:r>
        </a:p>
        <a:p>
          <a:pPr algn="ctr"/>
          <a:r>
            <a:rPr lang="fa-IR" b="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نا صافی سطح</a:t>
          </a:r>
          <a:endParaRPr lang="en-US" b="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endParaRPr>
        </a:p>
      </dgm:t>
    </dgm:pt>
    <dgm:pt modelId="{8DEA9B18-B4DA-4DB6-8F69-D10FF4FE59EC}" type="parTrans" cxnId="{5A9AD83A-B094-4C62-8999-4B04D2BB6ED0}">
      <dgm:prSet/>
      <dgm:spPr/>
      <dgm:t>
        <a:bodyPr/>
        <a:lstStyle/>
        <a:p>
          <a:endParaRPr lang="en-US"/>
        </a:p>
      </dgm:t>
    </dgm:pt>
    <dgm:pt modelId="{B1872074-F0BF-43AF-8691-3F749941AD80}" type="sibTrans" cxnId="{5A9AD83A-B094-4C62-8999-4B04D2BB6ED0}">
      <dgm:prSet/>
      <dgm:spPr/>
      <dgm:t>
        <a:bodyPr/>
        <a:lstStyle/>
        <a:p>
          <a:endParaRPr lang="en-US"/>
        </a:p>
      </dgm:t>
    </dgm:pt>
    <dgm:pt modelId="{6B7A4FEA-70E9-4A5F-8C2F-F06D1107EE49}">
      <dgm:prSet phldrT="[Text]" phldr="1"/>
      <dgm:spPr/>
      <dgm:t>
        <a:bodyPr/>
        <a:lstStyle/>
        <a:p>
          <a:endParaRPr lang="en-US"/>
        </a:p>
      </dgm:t>
    </dgm:pt>
    <dgm:pt modelId="{80318F15-5934-4B5C-82DC-8070B171B9A8}" type="parTrans" cxnId="{9802A83E-C061-47F8-978E-C916D03D7427}">
      <dgm:prSet/>
      <dgm:spPr/>
      <dgm:t>
        <a:bodyPr/>
        <a:lstStyle/>
        <a:p>
          <a:endParaRPr lang="en-US"/>
        </a:p>
      </dgm:t>
    </dgm:pt>
    <dgm:pt modelId="{58D08741-855C-4F9A-B98B-6CF0BC2D3740}" type="sibTrans" cxnId="{9802A83E-C061-47F8-978E-C916D03D7427}">
      <dgm:prSet/>
      <dgm:spPr/>
      <dgm:t>
        <a:bodyPr/>
        <a:lstStyle/>
        <a:p>
          <a:endParaRPr lang="en-US"/>
        </a:p>
      </dgm:t>
    </dgm:pt>
    <dgm:pt modelId="{049676D6-C470-48C5-8C9C-D9C8A216DC64}">
      <dgm:prSet phldrT="[Text]"/>
      <dgm:spPr/>
      <dgm:t>
        <a:bodyPr/>
        <a:lstStyle/>
        <a:p>
          <a:pPr algn="ctr"/>
          <a:r>
            <a:rPr lang="fa-IR" b="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وزن جسم</a:t>
          </a:r>
          <a:endParaRPr lang="en-US" b="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endParaRPr>
        </a:p>
      </dgm:t>
    </dgm:pt>
    <dgm:pt modelId="{3E66C89C-D34C-43E4-A183-01846876A825}" type="parTrans" cxnId="{5A84CD1E-5BBC-44A5-A24C-5A2A66636D67}">
      <dgm:prSet/>
      <dgm:spPr/>
      <dgm:t>
        <a:bodyPr/>
        <a:lstStyle/>
        <a:p>
          <a:endParaRPr lang="en-US"/>
        </a:p>
      </dgm:t>
    </dgm:pt>
    <dgm:pt modelId="{5D55A77A-55B5-41F1-ADF2-6D55806E7128}" type="sibTrans" cxnId="{5A84CD1E-5BBC-44A5-A24C-5A2A66636D67}">
      <dgm:prSet/>
      <dgm:spPr/>
      <dgm:t>
        <a:bodyPr/>
        <a:lstStyle/>
        <a:p>
          <a:endParaRPr lang="en-US"/>
        </a:p>
      </dgm:t>
    </dgm:pt>
    <dgm:pt modelId="{862763D3-97EB-4540-A906-DE633D8E7A6B}" type="pres">
      <dgm:prSet presAssocID="{917FEB98-8987-4D95-9F2B-337D1000E9D0}" presName="Name0" presStyleCnt="0">
        <dgm:presLayoutVars>
          <dgm:dir/>
          <dgm:animLvl val="lvl"/>
          <dgm:resizeHandles val="exact"/>
        </dgm:presLayoutVars>
      </dgm:prSet>
      <dgm:spPr/>
    </dgm:pt>
    <dgm:pt modelId="{983589D7-1900-400D-A363-42F44F8AF6F6}" type="pres">
      <dgm:prSet presAssocID="{1E4C9529-D536-4E24-B46B-25ABF743365E}" presName="compositeNode" presStyleCnt="0">
        <dgm:presLayoutVars>
          <dgm:bulletEnabled val="1"/>
        </dgm:presLayoutVars>
      </dgm:prSet>
      <dgm:spPr/>
    </dgm:pt>
    <dgm:pt modelId="{53FB950A-34D5-4F2A-A388-2F5A592D1A21}" type="pres">
      <dgm:prSet presAssocID="{1E4C9529-D536-4E24-B46B-25ABF743365E}" presName="bgRect" presStyleLbl="node1" presStyleIdx="0" presStyleCnt="3"/>
      <dgm:spPr/>
    </dgm:pt>
    <dgm:pt modelId="{D1D3EB4B-DAA3-4F65-A81E-7071D4A58E86}" type="pres">
      <dgm:prSet presAssocID="{1E4C9529-D536-4E24-B46B-25ABF743365E}" presName="parentNode" presStyleLbl="node1" presStyleIdx="0" presStyleCnt="3">
        <dgm:presLayoutVars>
          <dgm:chMax val="0"/>
          <dgm:bulletEnabled val="1"/>
        </dgm:presLayoutVars>
      </dgm:prSet>
      <dgm:spPr/>
    </dgm:pt>
    <dgm:pt modelId="{23CFA35C-56BD-46D8-82BF-651A70DA5DE4}" type="pres">
      <dgm:prSet presAssocID="{1E4C9529-D536-4E24-B46B-25ABF743365E}" presName="childNode" presStyleLbl="node1" presStyleIdx="0" presStyleCnt="3">
        <dgm:presLayoutVars>
          <dgm:bulletEnabled val="1"/>
        </dgm:presLayoutVars>
      </dgm:prSet>
      <dgm:spPr/>
    </dgm:pt>
    <dgm:pt modelId="{5B924E31-CFFE-40B2-8C24-891A292B98EE}" type="pres">
      <dgm:prSet presAssocID="{CA9FEC3E-1648-44B1-A7B5-EF31B3ED3068}" presName="hSp" presStyleCnt="0"/>
      <dgm:spPr/>
    </dgm:pt>
    <dgm:pt modelId="{BE52EBD8-AFF6-44A9-B4CC-92AAF6C3052C}" type="pres">
      <dgm:prSet presAssocID="{CA9FEC3E-1648-44B1-A7B5-EF31B3ED3068}" presName="vProcSp" presStyleCnt="0"/>
      <dgm:spPr/>
    </dgm:pt>
    <dgm:pt modelId="{6F59C78A-7808-4006-AFB9-ADCD444845A3}" type="pres">
      <dgm:prSet presAssocID="{CA9FEC3E-1648-44B1-A7B5-EF31B3ED3068}" presName="vSp1" presStyleCnt="0"/>
      <dgm:spPr/>
    </dgm:pt>
    <dgm:pt modelId="{224B6E1E-0E49-4A38-86E0-6F1A03D6BA97}" type="pres">
      <dgm:prSet presAssocID="{CA9FEC3E-1648-44B1-A7B5-EF31B3ED3068}" presName="simulatedConn" presStyleLbl="solidFgAcc1" presStyleIdx="0" presStyleCnt="2"/>
      <dgm:spPr/>
    </dgm:pt>
    <dgm:pt modelId="{604195DA-15D1-40F1-BF0F-8A0DB0E4DD8A}" type="pres">
      <dgm:prSet presAssocID="{CA9FEC3E-1648-44B1-A7B5-EF31B3ED3068}" presName="vSp2" presStyleCnt="0"/>
      <dgm:spPr/>
    </dgm:pt>
    <dgm:pt modelId="{E5C25B48-9EAC-43ED-A012-286B4F3025F1}" type="pres">
      <dgm:prSet presAssocID="{CA9FEC3E-1648-44B1-A7B5-EF31B3ED3068}" presName="sibTrans" presStyleCnt="0"/>
      <dgm:spPr/>
    </dgm:pt>
    <dgm:pt modelId="{8BB8F6C7-7D00-4241-A645-7D262F0DF3C1}" type="pres">
      <dgm:prSet presAssocID="{B9D753E1-784A-4CA5-B3BD-E0ADA00CD4CD}" presName="compositeNode" presStyleCnt="0">
        <dgm:presLayoutVars>
          <dgm:bulletEnabled val="1"/>
        </dgm:presLayoutVars>
      </dgm:prSet>
      <dgm:spPr/>
    </dgm:pt>
    <dgm:pt modelId="{04608C35-302C-41B1-90A9-40D30815F28D}" type="pres">
      <dgm:prSet presAssocID="{B9D753E1-784A-4CA5-B3BD-E0ADA00CD4CD}" presName="bgRect" presStyleLbl="node1" presStyleIdx="1" presStyleCnt="3"/>
      <dgm:spPr/>
    </dgm:pt>
    <dgm:pt modelId="{6B5DEADD-0A69-4177-B192-39D1E5AE3FCD}" type="pres">
      <dgm:prSet presAssocID="{B9D753E1-784A-4CA5-B3BD-E0ADA00CD4CD}" presName="parentNode" presStyleLbl="node1" presStyleIdx="1" presStyleCnt="3">
        <dgm:presLayoutVars>
          <dgm:chMax val="0"/>
          <dgm:bulletEnabled val="1"/>
        </dgm:presLayoutVars>
      </dgm:prSet>
      <dgm:spPr/>
    </dgm:pt>
    <dgm:pt modelId="{1CF649F3-A3DF-47CE-B904-52C054A17F95}" type="pres">
      <dgm:prSet presAssocID="{B9D753E1-784A-4CA5-B3BD-E0ADA00CD4CD}" presName="childNode" presStyleLbl="node1" presStyleIdx="1" presStyleCnt="3">
        <dgm:presLayoutVars>
          <dgm:bulletEnabled val="1"/>
        </dgm:presLayoutVars>
      </dgm:prSet>
      <dgm:spPr/>
    </dgm:pt>
    <dgm:pt modelId="{46FDA337-E6C5-4D7A-A0AC-F74561D26DB7}" type="pres">
      <dgm:prSet presAssocID="{48869AC9-96BF-4498-8FDE-C909394FF434}" presName="hSp" presStyleCnt="0"/>
      <dgm:spPr/>
    </dgm:pt>
    <dgm:pt modelId="{251FA6FA-F695-44D7-9815-9F067F8C3868}" type="pres">
      <dgm:prSet presAssocID="{48869AC9-96BF-4498-8FDE-C909394FF434}" presName="vProcSp" presStyleCnt="0"/>
      <dgm:spPr/>
    </dgm:pt>
    <dgm:pt modelId="{06DAB99A-F886-4490-BB81-21967598D62E}" type="pres">
      <dgm:prSet presAssocID="{48869AC9-96BF-4498-8FDE-C909394FF434}" presName="vSp1" presStyleCnt="0"/>
      <dgm:spPr/>
    </dgm:pt>
    <dgm:pt modelId="{183B14EE-3C49-4AB5-A908-7212DA94BECD}" type="pres">
      <dgm:prSet presAssocID="{48869AC9-96BF-4498-8FDE-C909394FF434}" presName="simulatedConn" presStyleLbl="solidFgAcc1" presStyleIdx="1" presStyleCnt="2"/>
      <dgm:spPr/>
    </dgm:pt>
    <dgm:pt modelId="{EAF815CE-76C2-4B1D-8AA9-9372599A4E71}" type="pres">
      <dgm:prSet presAssocID="{48869AC9-96BF-4498-8FDE-C909394FF434}" presName="vSp2" presStyleCnt="0"/>
      <dgm:spPr/>
    </dgm:pt>
    <dgm:pt modelId="{3AEF4669-D79F-423E-B320-2651C0927115}" type="pres">
      <dgm:prSet presAssocID="{48869AC9-96BF-4498-8FDE-C909394FF434}" presName="sibTrans" presStyleCnt="0"/>
      <dgm:spPr/>
    </dgm:pt>
    <dgm:pt modelId="{6491E882-DDA8-4A16-9660-CCC10FECB1C2}" type="pres">
      <dgm:prSet presAssocID="{6B7A4FEA-70E9-4A5F-8C2F-F06D1107EE49}" presName="compositeNode" presStyleCnt="0">
        <dgm:presLayoutVars>
          <dgm:bulletEnabled val="1"/>
        </dgm:presLayoutVars>
      </dgm:prSet>
      <dgm:spPr/>
    </dgm:pt>
    <dgm:pt modelId="{DD528F6B-958D-4F15-81D3-B3CA3A3B093C}" type="pres">
      <dgm:prSet presAssocID="{6B7A4FEA-70E9-4A5F-8C2F-F06D1107EE49}" presName="bgRect" presStyleLbl="node1" presStyleIdx="2" presStyleCnt="3" custLinFactNeighborX="-1178"/>
      <dgm:spPr/>
    </dgm:pt>
    <dgm:pt modelId="{0EC1C134-A747-4CBF-8B8A-2F652A707C18}" type="pres">
      <dgm:prSet presAssocID="{6B7A4FEA-70E9-4A5F-8C2F-F06D1107EE49}" presName="parentNode" presStyleLbl="node1" presStyleIdx="2" presStyleCnt="3">
        <dgm:presLayoutVars>
          <dgm:chMax val="0"/>
          <dgm:bulletEnabled val="1"/>
        </dgm:presLayoutVars>
      </dgm:prSet>
      <dgm:spPr/>
    </dgm:pt>
    <dgm:pt modelId="{B03D01CD-4E70-4202-ABA1-C91B9499CE1C}" type="pres">
      <dgm:prSet presAssocID="{6B7A4FEA-70E9-4A5F-8C2F-F06D1107EE49}" presName="childNode" presStyleLbl="node1" presStyleIdx="2" presStyleCnt="3">
        <dgm:presLayoutVars>
          <dgm:bulletEnabled val="1"/>
        </dgm:presLayoutVars>
      </dgm:prSet>
      <dgm:spPr/>
    </dgm:pt>
  </dgm:ptLst>
  <dgm:cxnLst>
    <dgm:cxn modelId="{97B76F17-19C2-420D-895D-AA277369315B}" type="presOf" srcId="{049676D6-C470-48C5-8C9C-D9C8A216DC64}" destId="{B03D01CD-4E70-4202-ABA1-C91B9499CE1C}" srcOrd="0" destOrd="0" presId="urn:microsoft.com/office/officeart/2005/8/layout/hProcess7"/>
    <dgm:cxn modelId="{5A84CD1E-5BBC-44A5-A24C-5A2A66636D67}" srcId="{6B7A4FEA-70E9-4A5F-8C2F-F06D1107EE49}" destId="{049676D6-C470-48C5-8C9C-D9C8A216DC64}" srcOrd="0" destOrd="0" parTransId="{3E66C89C-D34C-43E4-A183-01846876A825}" sibTransId="{5D55A77A-55B5-41F1-ADF2-6D55806E7128}"/>
    <dgm:cxn modelId="{7508972D-79A0-4258-B864-BCBC0C3E94D8}" type="presOf" srcId="{917FEB98-8987-4D95-9F2B-337D1000E9D0}" destId="{862763D3-97EB-4540-A906-DE633D8E7A6B}" srcOrd="0" destOrd="0" presId="urn:microsoft.com/office/officeart/2005/8/layout/hProcess7"/>
    <dgm:cxn modelId="{5A9AD83A-B094-4C62-8999-4B04D2BB6ED0}" srcId="{B9D753E1-784A-4CA5-B3BD-E0ADA00CD4CD}" destId="{AF109F80-C4DC-445C-9411-B729CB513398}" srcOrd="0" destOrd="0" parTransId="{8DEA9B18-B4DA-4DB6-8F69-D10FF4FE59EC}" sibTransId="{B1872074-F0BF-43AF-8691-3F749941AD80}"/>
    <dgm:cxn modelId="{9802A83E-C061-47F8-978E-C916D03D7427}" srcId="{917FEB98-8987-4D95-9F2B-337D1000E9D0}" destId="{6B7A4FEA-70E9-4A5F-8C2F-F06D1107EE49}" srcOrd="2" destOrd="0" parTransId="{80318F15-5934-4B5C-82DC-8070B171B9A8}" sibTransId="{58D08741-855C-4F9A-B98B-6CF0BC2D3740}"/>
    <dgm:cxn modelId="{25DC4E5E-82D6-49B8-AA46-0C35C54923E5}" type="presOf" srcId="{1E4C9529-D536-4E24-B46B-25ABF743365E}" destId="{D1D3EB4B-DAA3-4F65-A81E-7071D4A58E86}" srcOrd="1" destOrd="0" presId="urn:microsoft.com/office/officeart/2005/8/layout/hProcess7"/>
    <dgm:cxn modelId="{F7056260-AB8A-4B82-95BF-A575B17EBFEF}" type="presOf" srcId="{6B7A4FEA-70E9-4A5F-8C2F-F06D1107EE49}" destId="{0EC1C134-A747-4CBF-8B8A-2F652A707C18}" srcOrd="1" destOrd="0" presId="urn:microsoft.com/office/officeart/2005/8/layout/hProcess7"/>
    <dgm:cxn modelId="{9AFB004F-0113-4BC7-BA1D-643EA3F48AA6}" type="presOf" srcId="{E4EE87F2-08F6-480E-9CFD-BBD4A02EE5E3}" destId="{23CFA35C-56BD-46D8-82BF-651A70DA5DE4}" srcOrd="0" destOrd="0" presId="urn:microsoft.com/office/officeart/2005/8/layout/hProcess7"/>
    <dgm:cxn modelId="{F72A8388-7188-422F-9547-02BFB70EF3D4}" type="presOf" srcId="{6B7A4FEA-70E9-4A5F-8C2F-F06D1107EE49}" destId="{DD528F6B-958D-4F15-81D3-B3CA3A3B093C}" srcOrd="0" destOrd="0" presId="urn:microsoft.com/office/officeart/2005/8/layout/hProcess7"/>
    <dgm:cxn modelId="{45E30B8C-D8F9-42A9-9D67-441608572A67}" type="presOf" srcId="{AF109F80-C4DC-445C-9411-B729CB513398}" destId="{1CF649F3-A3DF-47CE-B904-52C054A17F95}" srcOrd="0" destOrd="0" presId="urn:microsoft.com/office/officeart/2005/8/layout/hProcess7"/>
    <dgm:cxn modelId="{A10D40A6-E74F-4382-8BED-12B2C02970BF}" srcId="{917FEB98-8987-4D95-9F2B-337D1000E9D0}" destId="{B9D753E1-784A-4CA5-B3BD-E0ADA00CD4CD}" srcOrd="1" destOrd="0" parTransId="{6383535C-87F0-42C1-93DD-CFFD463121D7}" sibTransId="{48869AC9-96BF-4498-8FDE-C909394FF434}"/>
    <dgm:cxn modelId="{EDAC7BBC-0D32-4503-BA8C-4C1C3039F74F}" srcId="{1E4C9529-D536-4E24-B46B-25ABF743365E}" destId="{E4EE87F2-08F6-480E-9CFD-BBD4A02EE5E3}" srcOrd="0" destOrd="0" parTransId="{EEC5759D-F9BF-4999-A4D3-3A9F2653D399}" sibTransId="{68B2BC74-A172-4E75-8741-F5BB6C7DAF5A}"/>
    <dgm:cxn modelId="{2D74C8C5-4CFC-4F2F-BDDB-0B9E0322F412}" srcId="{917FEB98-8987-4D95-9F2B-337D1000E9D0}" destId="{1E4C9529-D536-4E24-B46B-25ABF743365E}" srcOrd="0" destOrd="0" parTransId="{B3EF1F2C-7B38-4A8E-B6AC-B58B8382C947}" sibTransId="{CA9FEC3E-1648-44B1-A7B5-EF31B3ED3068}"/>
    <dgm:cxn modelId="{714751CF-0F88-4E88-94B4-6756CAFDE79B}" type="presOf" srcId="{B9D753E1-784A-4CA5-B3BD-E0ADA00CD4CD}" destId="{04608C35-302C-41B1-90A9-40D30815F28D}" srcOrd="0" destOrd="0" presId="urn:microsoft.com/office/officeart/2005/8/layout/hProcess7"/>
    <dgm:cxn modelId="{6791B1CF-BADC-49DC-8BA5-29239AED6D81}" type="presOf" srcId="{B9D753E1-784A-4CA5-B3BD-E0ADA00CD4CD}" destId="{6B5DEADD-0A69-4177-B192-39D1E5AE3FCD}" srcOrd="1" destOrd="0" presId="urn:microsoft.com/office/officeart/2005/8/layout/hProcess7"/>
    <dgm:cxn modelId="{AC626EDC-DC27-470B-B789-7D6C8BCAFCB8}" type="presOf" srcId="{1E4C9529-D536-4E24-B46B-25ABF743365E}" destId="{53FB950A-34D5-4F2A-A388-2F5A592D1A21}" srcOrd="0" destOrd="0" presId="urn:microsoft.com/office/officeart/2005/8/layout/hProcess7"/>
    <dgm:cxn modelId="{2A15E8B8-7950-418D-AEF6-053397D75C8D}" type="presParOf" srcId="{862763D3-97EB-4540-A906-DE633D8E7A6B}" destId="{983589D7-1900-400D-A363-42F44F8AF6F6}" srcOrd="0" destOrd="0" presId="urn:microsoft.com/office/officeart/2005/8/layout/hProcess7"/>
    <dgm:cxn modelId="{B8DB20A7-86F7-4027-A827-8C4591B9F66C}" type="presParOf" srcId="{983589D7-1900-400D-A363-42F44F8AF6F6}" destId="{53FB950A-34D5-4F2A-A388-2F5A592D1A21}" srcOrd="0" destOrd="0" presId="urn:microsoft.com/office/officeart/2005/8/layout/hProcess7"/>
    <dgm:cxn modelId="{1EDCB96A-CE0E-4B86-B097-2E829AC49033}" type="presParOf" srcId="{983589D7-1900-400D-A363-42F44F8AF6F6}" destId="{D1D3EB4B-DAA3-4F65-A81E-7071D4A58E86}" srcOrd="1" destOrd="0" presId="urn:microsoft.com/office/officeart/2005/8/layout/hProcess7"/>
    <dgm:cxn modelId="{AF1CCD4D-92E3-4DD1-AC86-8C7BC4DC5124}" type="presParOf" srcId="{983589D7-1900-400D-A363-42F44F8AF6F6}" destId="{23CFA35C-56BD-46D8-82BF-651A70DA5DE4}" srcOrd="2" destOrd="0" presId="urn:microsoft.com/office/officeart/2005/8/layout/hProcess7"/>
    <dgm:cxn modelId="{AD97A4C5-185F-4951-882B-D4A2A4B6FC53}" type="presParOf" srcId="{862763D3-97EB-4540-A906-DE633D8E7A6B}" destId="{5B924E31-CFFE-40B2-8C24-891A292B98EE}" srcOrd="1" destOrd="0" presId="urn:microsoft.com/office/officeart/2005/8/layout/hProcess7"/>
    <dgm:cxn modelId="{3B09FD35-F0CF-4D17-B3E2-3D8D1A7BEA86}" type="presParOf" srcId="{862763D3-97EB-4540-A906-DE633D8E7A6B}" destId="{BE52EBD8-AFF6-44A9-B4CC-92AAF6C3052C}" srcOrd="2" destOrd="0" presId="urn:microsoft.com/office/officeart/2005/8/layout/hProcess7"/>
    <dgm:cxn modelId="{2E1E8D2E-30F9-4D28-9B88-347D4945B420}" type="presParOf" srcId="{BE52EBD8-AFF6-44A9-B4CC-92AAF6C3052C}" destId="{6F59C78A-7808-4006-AFB9-ADCD444845A3}" srcOrd="0" destOrd="0" presId="urn:microsoft.com/office/officeart/2005/8/layout/hProcess7"/>
    <dgm:cxn modelId="{D0B0097D-39A1-4DB4-94BD-EE07B3DEC2FB}" type="presParOf" srcId="{BE52EBD8-AFF6-44A9-B4CC-92AAF6C3052C}" destId="{224B6E1E-0E49-4A38-86E0-6F1A03D6BA97}" srcOrd="1" destOrd="0" presId="urn:microsoft.com/office/officeart/2005/8/layout/hProcess7"/>
    <dgm:cxn modelId="{3537A19F-94DA-47A0-8F10-EF4D075A540F}" type="presParOf" srcId="{BE52EBD8-AFF6-44A9-B4CC-92AAF6C3052C}" destId="{604195DA-15D1-40F1-BF0F-8A0DB0E4DD8A}" srcOrd="2" destOrd="0" presId="urn:microsoft.com/office/officeart/2005/8/layout/hProcess7"/>
    <dgm:cxn modelId="{D392C969-0365-4A27-94F6-7152BA19CBAB}" type="presParOf" srcId="{862763D3-97EB-4540-A906-DE633D8E7A6B}" destId="{E5C25B48-9EAC-43ED-A012-286B4F3025F1}" srcOrd="3" destOrd="0" presId="urn:microsoft.com/office/officeart/2005/8/layout/hProcess7"/>
    <dgm:cxn modelId="{1CE12AF6-C066-4DB3-AB25-7EC210084B54}" type="presParOf" srcId="{862763D3-97EB-4540-A906-DE633D8E7A6B}" destId="{8BB8F6C7-7D00-4241-A645-7D262F0DF3C1}" srcOrd="4" destOrd="0" presId="urn:microsoft.com/office/officeart/2005/8/layout/hProcess7"/>
    <dgm:cxn modelId="{A3BE3476-1FAD-4E37-8D01-53F3AF6EFFF3}" type="presParOf" srcId="{8BB8F6C7-7D00-4241-A645-7D262F0DF3C1}" destId="{04608C35-302C-41B1-90A9-40D30815F28D}" srcOrd="0" destOrd="0" presId="urn:microsoft.com/office/officeart/2005/8/layout/hProcess7"/>
    <dgm:cxn modelId="{3AB15BE1-8CD4-480F-BBFC-6786CBD006C0}" type="presParOf" srcId="{8BB8F6C7-7D00-4241-A645-7D262F0DF3C1}" destId="{6B5DEADD-0A69-4177-B192-39D1E5AE3FCD}" srcOrd="1" destOrd="0" presId="urn:microsoft.com/office/officeart/2005/8/layout/hProcess7"/>
    <dgm:cxn modelId="{B3A51038-0FFF-4D24-87A5-89449E913B0C}" type="presParOf" srcId="{8BB8F6C7-7D00-4241-A645-7D262F0DF3C1}" destId="{1CF649F3-A3DF-47CE-B904-52C054A17F95}" srcOrd="2" destOrd="0" presId="urn:microsoft.com/office/officeart/2005/8/layout/hProcess7"/>
    <dgm:cxn modelId="{42B6F4FF-59CB-4FED-984A-6BAB6030789E}" type="presParOf" srcId="{862763D3-97EB-4540-A906-DE633D8E7A6B}" destId="{46FDA337-E6C5-4D7A-A0AC-F74561D26DB7}" srcOrd="5" destOrd="0" presId="urn:microsoft.com/office/officeart/2005/8/layout/hProcess7"/>
    <dgm:cxn modelId="{92C911C7-A596-4FC4-9C4D-F3BA450CA0B6}" type="presParOf" srcId="{862763D3-97EB-4540-A906-DE633D8E7A6B}" destId="{251FA6FA-F695-44D7-9815-9F067F8C3868}" srcOrd="6" destOrd="0" presId="urn:microsoft.com/office/officeart/2005/8/layout/hProcess7"/>
    <dgm:cxn modelId="{DEE88791-7AAC-4362-8254-C437CF95A88E}" type="presParOf" srcId="{251FA6FA-F695-44D7-9815-9F067F8C3868}" destId="{06DAB99A-F886-4490-BB81-21967598D62E}" srcOrd="0" destOrd="0" presId="urn:microsoft.com/office/officeart/2005/8/layout/hProcess7"/>
    <dgm:cxn modelId="{4F510AE2-F06A-4C64-91C2-9CD5DFC5A13D}" type="presParOf" srcId="{251FA6FA-F695-44D7-9815-9F067F8C3868}" destId="{183B14EE-3C49-4AB5-A908-7212DA94BECD}" srcOrd="1" destOrd="0" presId="urn:microsoft.com/office/officeart/2005/8/layout/hProcess7"/>
    <dgm:cxn modelId="{3AE2B0CD-FA11-4FA2-BA7C-7F87BF7955B4}" type="presParOf" srcId="{251FA6FA-F695-44D7-9815-9F067F8C3868}" destId="{EAF815CE-76C2-4B1D-8AA9-9372599A4E71}" srcOrd="2" destOrd="0" presId="urn:microsoft.com/office/officeart/2005/8/layout/hProcess7"/>
    <dgm:cxn modelId="{0A381E9D-86B8-4858-ADAB-062E95DC6B13}" type="presParOf" srcId="{862763D3-97EB-4540-A906-DE633D8E7A6B}" destId="{3AEF4669-D79F-423E-B320-2651C0927115}" srcOrd="7" destOrd="0" presId="urn:microsoft.com/office/officeart/2005/8/layout/hProcess7"/>
    <dgm:cxn modelId="{B6A94A8B-B9F4-4C58-B643-30B35835FCE6}" type="presParOf" srcId="{862763D3-97EB-4540-A906-DE633D8E7A6B}" destId="{6491E882-DDA8-4A16-9660-CCC10FECB1C2}" srcOrd="8" destOrd="0" presId="urn:microsoft.com/office/officeart/2005/8/layout/hProcess7"/>
    <dgm:cxn modelId="{6DDBDA0C-9695-4366-8FED-EC493D80E566}" type="presParOf" srcId="{6491E882-DDA8-4A16-9660-CCC10FECB1C2}" destId="{DD528F6B-958D-4F15-81D3-B3CA3A3B093C}" srcOrd="0" destOrd="0" presId="urn:microsoft.com/office/officeart/2005/8/layout/hProcess7"/>
    <dgm:cxn modelId="{A307EDEC-0251-4ACB-AC56-271E83C4DC40}" type="presParOf" srcId="{6491E882-DDA8-4A16-9660-CCC10FECB1C2}" destId="{0EC1C134-A747-4CBF-8B8A-2F652A707C18}" srcOrd="1" destOrd="0" presId="urn:microsoft.com/office/officeart/2005/8/layout/hProcess7"/>
    <dgm:cxn modelId="{D61E6E60-156D-4D44-A713-557EBBDDDCAC}" type="presParOf" srcId="{6491E882-DDA8-4A16-9660-CCC10FECB1C2}" destId="{B03D01CD-4E70-4202-ABA1-C91B9499CE1C}"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33C68F-0ADE-415C-9C9C-E4F8149DC1F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4A615FD-2545-426D-BA1E-E7C93CAC7101}">
      <dgm:prSet phldrT="[Text]" custT="1"/>
      <dgm:spPr>
        <a:solidFill>
          <a:srgbClr val="FFFF00"/>
        </a:solidFill>
      </dgm:spPr>
      <dgm:t>
        <a:bodyPr/>
        <a:lstStyle/>
        <a:p>
          <a:pPr algn="ctr"/>
          <a:r>
            <a:rPr lang="fa-IR" sz="1800" dirty="0">
              <a:solidFill>
                <a:schemeClr val="bg1">
                  <a:lumMod val="95000"/>
                  <a:lumOff val="5000"/>
                </a:schemeClr>
              </a:solidFill>
            </a:rPr>
            <a:t>سه تفاوت جرم و وزن  را بنویسید:</a:t>
          </a:r>
          <a:endParaRPr lang="en-US" sz="1800" dirty="0">
            <a:solidFill>
              <a:schemeClr val="bg1">
                <a:lumMod val="95000"/>
                <a:lumOff val="5000"/>
              </a:schemeClr>
            </a:solidFill>
          </a:endParaRPr>
        </a:p>
      </dgm:t>
    </dgm:pt>
    <dgm:pt modelId="{45C4EE48-D5DE-4613-80A9-6BC3490F11E5}" type="parTrans" cxnId="{50C8CCD0-E303-4C6E-9F14-511D45C0EFAE}">
      <dgm:prSet/>
      <dgm:spPr/>
      <dgm:t>
        <a:bodyPr/>
        <a:lstStyle/>
        <a:p>
          <a:endParaRPr lang="en-US"/>
        </a:p>
      </dgm:t>
    </dgm:pt>
    <dgm:pt modelId="{BB7FF9BB-210E-4F74-83B9-9EBAE6BFEB80}" type="sibTrans" cxnId="{50C8CCD0-E303-4C6E-9F14-511D45C0EFAE}">
      <dgm:prSet/>
      <dgm:spPr/>
      <dgm:t>
        <a:bodyPr/>
        <a:lstStyle/>
        <a:p>
          <a:endParaRPr lang="en-US"/>
        </a:p>
      </dgm:t>
    </dgm:pt>
    <dgm:pt modelId="{611DC4D0-034C-4837-824A-22C24B518355}">
      <dgm:prSet phldrT="[Text]"/>
      <dgm:spPr/>
      <dgm:t>
        <a:bodyPr anchor="t"/>
        <a:lstStyle/>
        <a:p>
          <a:r>
            <a:rPr lang="fa-IR" dirty="0">
              <a:solidFill>
                <a:schemeClr val="bg1">
                  <a:lumMod val="95000"/>
                  <a:lumOff val="5000"/>
                </a:schemeClr>
              </a:solidFill>
            </a:rPr>
            <a:t>نیرویی که سبب کنده شدن سقف های شیروانی می شود چیست؟</a:t>
          </a:r>
        </a:p>
        <a:p>
          <a:endParaRPr lang="en-US" dirty="0"/>
        </a:p>
      </dgm:t>
    </dgm:pt>
    <dgm:pt modelId="{BAA0F5E5-5769-4B63-86F6-4E9B5573EC1A}" type="parTrans" cxnId="{883DFB73-A1BF-4D9D-B426-8059C7380227}">
      <dgm:prSet/>
      <dgm:spPr/>
      <dgm:t>
        <a:bodyPr/>
        <a:lstStyle/>
        <a:p>
          <a:endParaRPr lang="en-US"/>
        </a:p>
      </dgm:t>
    </dgm:pt>
    <dgm:pt modelId="{7D7AD19C-2884-417A-A7BD-54C3769BE457}" type="sibTrans" cxnId="{883DFB73-A1BF-4D9D-B426-8059C7380227}">
      <dgm:prSet/>
      <dgm:spPr/>
      <dgm:t>
        <a:bodyPr/>
        <a:lstStyle/>
        <a:p>
          <a:endParaRPr lang="en-US"/>
        </a:p>
      </dgm:t>
    </dgm:pt>
    <dgm:pt modelId="{FDD520B4-69AD-426B-A7AB-77D1319EDA6A}">
      <dgm:prSet phldrT="[Text]" custT="1"/>
      <dgm:spPr/>
      <dgm:t>
        <a:bodyPr/>
        <a:lstStyle/>
        <a:p>
          <a:pPr algn="ctr"/>
          <a:r>
            <a:rPr lang="fa-IR" sz="1800" dirty="0">
              <a:solidFill>
                <a:schemeClr val="bg1">
                  <a:lumMod val="95000"/>
                  <a:lumOff val="5000"/>
                </a:schemeClr>
              </a:solidFill>
            </a:rPr>
            <a:t>سه راه کاهش نیروی اصطکاک را بنویسید:</a:t>
          </a:r>
        </a:p>
      </dgm:t>
    </dgm:pt>
    <dgm:pt modelId="{44A702C7-45C5-4128-B143-879FA9D7002C}" type="parTrans" cxnId="{919F659E-174C-4CAA-96A3-C4CA5F4EBED8}">
      <dgm:prSet/>
      <dgm:spPr/>
      <dgm:t>
        <a:bodyPr/>
        <a:lstStyle/>
        <a:p>
          <a:endParaRPr lang="en-US"/>
        </a:p>
      </dgm:t>
    </dgm:pt>
    <dgm:pt modelId="{F1BB2880-319F-4CDB-9FB1-D5A850464D7F}" type="sibTrans" cxnId="{919F659E-174C-4CAA-96A3-C4CA5F4EBED8}">
      <dgm:prSet/>
      <dgm:spPr/>
      <dgm:t>
        <a:bodyPr/>
        <a:lstStyle/>
        <a:p>
          <a:endParaRPr lang="en-US"/>
        </a:p>
      </dgm:t>
    </dgm:pt>
    <dgm:pt modelId="{193A3EAA-54C4-4ABE-8A43-F8712406908E}">
      <dgm:prSet phldrT="[Text]" custT="1"/>
      <dgm:spPr/>
      <dgm:t>
        <a:bodyPr/>
        <a:lstStyle/>
        <a:p>
          <a:pPr algn="ctr"/>
          <a:r>
            <a:rPr lang="fa-IR" sz="1800" dirty="0">
              <a:solidFill>
                <a:schemeClr val="bg1">
                  <a:lumMod val="95000"/>
                  <a:lumOff val="5000"/>
                </a:schemeClr>
              </a:solidFill>
            </a:rPr>
            <a:t>علت اصلی پرواز هواپیما را بنویسید</a:t>
          </a:r>
        </a:p>
      </dgm:t>
    </dgm:pt>
    <dgm:pt modelId="{985F2CE1-7949-4046-B0CA-0F7747EF86E2}" type="parTrans" cxnId="{74003B10-7D49-4D2B-A114-59E49F55801D}">
      <dgm:prSet/>
      <dgm:spPr/>
      <dgm:t>
        <a:bodyPr/>
        <a:lstStyle/>
        <a:p>
          <a:endParaRPr lang="en-US"/>
        </a:p>
      </dgm:t>
    </dgm:pt>
    <dgm:pt modelId="{7069ADC7-3D48-46B4-9424-2934DC80AA4D}" type="sibTrans" cxnId="{74003B10-7D49-4D2B-A114-59E49F55801D}">
      <dgm:prSet/>
      <dgm:spPr/>
      <dgm:t>
        <a:bodyPr/>
        <a:lstStyle/>
        <a:p>
          <a:endParaRPr lang="en-US"/>
        </a:p>
      </dgm:t>
    </dgm:pt>
    <dgm:pt modelId="{8AF98108-30F6-49EB-A2AC-88FE3D0AB6F4}">
      <dgm:prSet phldrT="[Text]" custT="1"/>
      <dgm:spPr/>
      <dgm:t>
        <a:bodyPr/>
        <a:lstStyle/>
        <a:p>
          <a:pPr algn="ctr"/>
          <a:r>
            <a:rPr lang="fa-IR" sz="1600" dirty="0">
              <a:solidFill>
                <a:schemeClr val="bg1">
                  <a:lumMod val="95000"/>
                  <a:lumOff val="5000"/>
                </a:schemeClr>
              </a:solidFill>
            </a:rPr>
            <a:t>برای نیروی اصطکاک : یک مثال مفید و یک مثال مضر بنویسید.</a:t>
          </a:r>
        </a:p>
      </dgm:t>
    </dgm:pt>
    <dgm:pt modelId="{76CD3D3A-3BA3-4300-A5AE-C6F17829DB82}" type="parTrans" cxnId="{1D85F848-3D0F-461C-9AF0-12A5E263059F}">
      <dgm:prSet/>
      <dgm:spPr/>
      <dgm:t>
        <a:bodyPr/>
        <a:lstStyle/>
        <a:p>
          <a:endParaRPr lang="en-US"/>
        </a:p>
      </dgm:t>
    </dgm:pt>
    <dgm:pt modelId="{048940A1-A52F-4608-8A39-02E34123848F}" type="sibTrans" cxnId="{1D85F848-3D0F-461C-9AF0-12A5E263059F}">
      <dgm:prSet/>
      <dgm:spPr/>
      <dgm:t>
        <a:bodyPr/>
        <a:lstStyle/>
        <a:p>
          <a:endParaRPr lang="en-US"/>
        </a:p>
      </dgm:t>
    </dgm:pt>
    <dgm:pt modelId="{7B857946-611A-4807-8CC8-8EF7BAA2B3D6}">
      <dgm:prSet phldrT="[Text]" custT="1"/>
      <dgm:spPr/>
      <dgm:t>
        <a:bodyPr/>
        <a:lstStyle/>
        <a:p>
          <a:pPr algn="ctr"/>
          <a:r>
            <a:rPr lang="fa-IR" sz="1600" dirty="0">
              <a:solidFill>
                <a:schemeClr val="bg1">
                  <a:lumMod val="95000"/>
                  <a:lumOff val="5000"/>
                </a:schemeClr>
              </a:solidFill>
            </a:rPr>
            <a:t>هر چه از سطح زمین بالاتر رویم وزن و جرم ما چه تغییری می کنند؟</a:t>
          </a:r>
        </a:p>
      </dgm:t>
    </dgm:pt>
    <dgm:pt modelId="{88EC1D19-5C60-4970-AC23-BB2ED939EA0E}" type="parTrans" cxnId="{17834DC9-428E-4559-BF53-6F5A290D1A57}">
      <dgm:prSet/>
      <dgm:spPr/>
      <dgm:t>
        <a:bodyPr/>
        <a:lstStyle/>
        <a:p>
          <a:endParaRPr lang="en-US"/>
        </a:p>
      </dgm:t>
    </dgm:pt>
    <dgm:pt modelId="{9CD96F99-D1CF-4CC4-B90A-2FCD959142AD}" type="sibTrans" cxnId="{17834DC9-428E-4559-BF53-6F5A290D1A57}">
      <dgm:prSet/>
      <dgm:spPr/>
      <dgm:t>
        <a:bodyPr/>
        <a:lstStyle/>
        <a:p>
          <a:endParaRPr lang="en-US"/>
        </a:p>
      </dgm:t>
    </dgm:pt>
    <dgm:pt modelId="{60F64FD6-432B-490A-B77A-72F35F86886B}" type="pres">
      <dgm:prSet presAssocID="{AC33C68F-0ADE-415C-9C9C-E4F8149DC1FC}" presName="linear" presStyleCnt="0">
        <dgm:presLayoutVars>
          <dgm:dir/>
          <dgm:animLvl val="lvl"/>
          <dgm:resizeHandles val="exact"/>
        </dgm:presLayoutVars>
      </dgm:prSet>
      <dgm:spPr/>
    </dgm:pt>
    <dgm:pt modelId="{D9E44DA0-202B-4B66-A881-C67777BDDB4A}" type="pres">
      <dgm:prSet presAssocID="{84A615FD-2545-426D-BA1E-E7C93CAC7101}" presName="parentLin" presStyleCnt="0"/>
      <dgm:spPr/>
    </dgm:pt>
    <dgm:pt modelId="{2BF8CFFA-40FE-4135-8545-DF067BF14D57}" type="pres">
      <dgm:prSet presAssocID="{84A615FD-2545-426D-BA1E-E7C93CAC7101}" presName="parentLeftMargin" presStyleLbl="node1" presStyleIdx="0" presStyleCnt="6"/>
      <dgm:spPr/>
    </dgm:pt>
    <dgm:pt modelId="{3C7BA5E9-7923-45E6-ADDA-381397EFF873}" type="pres">
      <dgm:prSet presAssocID="{84A615FD-2545-426D-BA1E-E7C93CAC7101}" presName="parentText" presStyleLbl="node1" presStyleIdx="0" presStyleCnt="6">
        <dgm:presLayoutVars>
          <dgm:chMax val="0"/>
          <dgm:bulletEnabled val="1"/>
        </dgm:presLayoutVars>
      </dgm:prSet>
      <dgm:spPr/>
    </dgm:pt>
    <dgm:pt modelId="{14B8433A-339A-4100-AC01-617E168EC6F7}" type="pres">
      <dgm:prSet presAssocID="{84A615FD-2545-426D-BA1E-E7C93CAC7101}" presName="negativeSpace" presStyleCnt="0"/>
      <dgm:spPr/>
    </dgm:pt>
    <dgm:pt modelId="{68539A47-54F8-4BA5-B65B-4368C76E17CF}" type="pres">
      <dgm:prSet presAssocID="{84A615FD-2545-426D-BA1E-E7C93CAC7101}" presName="childText" presStyleLbl="conFgAcc1" presStyleIdx="0" presStyleCnt="6">
        <dgm:presLayoutVars>
          <dgm:bulletEnabled val="1"/>
        </dgm:presLayoutVars>
      </dgm:prSet>
      <dgm:spPr/>
    </dgm:pt>
    <dgm:pt modelId="{F4F6BAF3-151D-48ED-9D1D-618ACD11E252}" type="pres">
      <dgm:prSet presAssocID="{BB7FF9BB-210E-4F74-83B9-9EBAE6BFEB80}" presName="spaceBetweenRectangles" presStyleCnt="0"/>
      <dgm:spPr/>
    </dgm:pt>
    <dgm:pt modelId="{20A3F01E-3CD8-492A-939F-5B8E568A596B}" type="pres">
      <dgm:prSet presAssocID="{611DC4D0-034C-4837-824A-22C24B518355}" presName="parentLin" presStyleCnt="0"/>
      <dgm:spPr/>
    </dgm:pt>
    <dgm:pt modelId="{566431C4-8C55-421C-A5E4-28663373231D}" type="pres">
      <dgm:prSet presAssocID="{611DC4D0-034C-4837-824A-22C24B518355}" presName="parentLeftMargin" presStyleLbl="node1" presStyleIdx="0" presStyleCnt="6"/>
      <dgm:spPr/>
    </dgm:pt>
    <dgm:pt modelId="{63929F20-6782-4B98-ADAA-0CB68D8AD05B}" type="pres">
      <dgm:prSet presAssocID="{611DC4D0-034C-4837-824A-22C24B518355}" presName="parentText" presStyleLbl="node1" presStyleIdx="1" presStyleCnt="6">
        <dgm:presLayoutVars>
          <dgm:chMax val="0"/>
          <dgm:bulletEnabled val="1"/>
        </dgm:presLayoutVars>
      </dgm:prSet>
      <dgm:spPr/>
    </dgm:pt>
    <dgm:pt modelId="{C2CDFC59-ECEB-47CC-9E1D-727DAF63D392}" type="pres">
      <dgm:prSet presAssocID="{611DC4D0-034C-4837-824A-22C24B518355}" presName="negativeSpace" presStyleCnt="0"/>
      <dgm:spPr/>
    </dgm:pt>
    <dgm:pt modelId="{A6F7858A-CA46-40EA-BF88-06F2E523DFFE}" type="pres">
      <dgm:prSet presAssocID="{611DC4D0-034C-4837-824A-22C24B518355}" presName="childText" presStyleLbl="conFgAcc1" presStyleIdx="1" presStyleCnt="6">
        <dgm:presLayoutVars>
          <dgm:bulletEnabled val="1"/>
        </dgm:presLayoutVars>
      </dgm:prSet>
      <dgm:spPr/>
    </dgm:pt>
    <dgm:pt modelId="{E9B084ED-F362-483D-881C-8C65B5FD2DC3}" type="pres">
      <dgm:prSet presAssocID="{7D7AD19C-2884-417A-A7BD-54C3769BE457}" presName="spaceBetweenRectangles" presStyleCnt="0"/>
      <dgm:spPr/>
    </dgm:pt>
    <dgm:pt modelId="{E32A2095-25DB-4219-B8D8-068D0F4996D4}" type="pres">
      <dgm:prSet presAssocID="{8AF98108-30F6-49EB-A2AC-88FE3D0AB6F4}" presName="parentLin" presStyleCnt="0"/>
      <dgm:spPr/>
    </dgm:pt>
    <dgm:pt modelId="{C01DE8F5-5386-49BB-BE0C-893C4634FB67}" type="pres">
      <dgm:prSet presAssocID="{8AF98108-30F6-49EB-A2AC-88FE3D0AB6F4}" presName="parentLeftMargin" presStyleLbl="node1" presStyleIdx="1" presStyleCnt="6"/>
      <dgm:spPr/>
    </dgm:pt>
    <dgm:pt modelId="{E580092D-0737-4F72-8D04-04E82049639F}" type="pres">
      <dgm:prSet presAssocID="{8AF98108-30F6-49EB-A2AC-88FE3D0AB6F4}" presName="parentText" presStyleLbl="node1" presStyleIdx="2" presStyleCnt="6">
        <dgm:presLayoutVars>
          <dgm:chMax val="0"/>
          <dgm:bulletEnabled val="1"/>
        </dgm:presLayoutVars>
      </dgm:prSet>
      <dgm:spPr/>
    </dgm:pt>
    <dgm:pt modelId="{3897743A-A13A-48DA-AE6D-BCAEBE9AE4FE}" type="pres">
      <dgm:prSet presAssocID="{8AF98108-30F6-49EB-A2AC-88FE3D0AB6F4}" presName="negativeSpace" presStyleCnt="0"/>
      <dgm:spPr/>
    </dgm:pt>
    <dgm:pt modelId="{059B4283-734F-4FE9-9410-546D85E12B77}" type="pres">
      <dgm:prSet presAssocID="{8AF98108-30F6-49EB-A2AC-88FE3D0AB6F4}" presName="childText" presStyleLbl="conFgAcc1" presStyleIdx="2" presStyleCnt="6">
        <dgm:presLayoutVars>
          <dgm:bulletEnabled val="1"/>
        </dgm:presLayoutVars>
      </dgm:prSet>
      <dgm:spPr/>
    </dgm:pt>
    <dgm:pt modelId="{7C9AEB17-F95A-45D6-9604-A68D492E2F6C}" type="pres">
      <dgm:prSet presAssocID="{048940A1-A52F-4608-8A39-02E34123848F}" presName="spaceBetweenRectangles" presStyleCnt="0"/>
      <dgm:spPr/>
    </dgm:pt>
    <dgm:pt modelId="{B258B08F-1231-430E-A6BE-E902CD3F6F30}" type="pres">
      <dgm:prSet presAssocID="{7B857946-611A-4807-8CC8-8EF7BAA2B3D6}" presName="parentLin" presStyleCnt="0"/>
      <dgm:spPr/>
    </dgm:pt>
    <dgm:pt modelId="{48AA5375-DB5F-47A9-AA12-5F54506C20C2}" type="pres">
      <dgm:prSet presAssocID="{7B857946-611A-4807-8CC8-8EF7BAA2B3D6}" presName="parentLeftMargin" presStyleLbl="node1" presStyleIdx="2" presStyleCnt="6"/>
      <dgm:spPr/>
    </dgm:pt>
    <dgm:pt modelId="{D9AA45EB-DC28-4F07-B53B-B0B8EF5B9D7E}" type="pres">
      <dgm:prSet presAssocID="{7B857946-611A-4807-8CC8-8EF7BAA2B3D6}" presName="parentText" presStyleLbl="node1" presStyleIdx="3" presStyleCnt="6">
        <dgm:presLayoutVars>
          <dgm:chMax val="0"/>
          <dgm:bulletEnabled val="1"/>
        </dgm:presLayoutVars>
      </dgm:prSet>
      <dgm:spPr/>
    </dgm:pt>
    <dgm:pt modelId="{7E45121D-2E81-4879-91BE-160A365D0929}" type="pres">
      <dgm:prSet presAssocID="{7B857946-611A-4807-8CC8-8EF7BAA2B3D6}" presName="negativeSpace" presStyleCnt="0"/>
      <dgm:spPr/>
    </dgm:pt>
    <dgm:pt modelId="{907EB3BF-D895-4A9D-8397-B10BC19371F1}" type="pres">
      <dgm:prSet presAssocID="{7B857946-611A-4807-8CC8-8EF7BAA2B3D6}" presName="childText" presStyleLbl="conFgAcc1" presStyleIdx="3" presStyleCnt="6">
        <dgm:presLayoutVars>
          <dgm:bulletEnabled val="1"/>
        </dgm:presLayoutVars>
      </dgm:prSet>
      <dgm:spPr/>
    </dgm:pt>
    <dgm:pt modelId="{F996D759-EB10-493B-9560-119623FBD7C9}" type="pres">
      <dgm:prSet presAssocID="{9CD96F99-D1CF-4CC4-B90A-2FCD959142AD}" presName="spaceBetweenRectangles" presStyleCnt="0"/>
      <dgm:spPr/>
    </dgm:pt>
    <dgm:pt modelId="{D572B9CE-51ED-4E4D-A344-F765DA3F6B34}" type="pres">
      <dgm:prSet presAssocID="{193A3EAA-54C4-4ABE-8A43-F8712406908E}" presName="parentLin" presStyleCnt="0"/>
      <dgm:spPr/>
    </dgm:pt>
    <dgm:pt modelId="{B56313A3-94FB-47BF-AF74-F84C554228D2}" type="pres">
      <dgm:prSet presAssocID="{193A3EAA-54C4-4ABE-8A43-F8712406908E}" presName="parentLeftMargin" presStyleLbl="node1" presStyleIdx="3" presStyleCnt="6"/>
      <dgm:spPr/>
    </dgm:pt>
    <dgm:pt modelId="{CDD7B3D6-0260-418A-A3EF-E6A00B43DC0C}" type="pres">
      <dgm:prSet presAssocID="{193A3EAA-54C4-4ABE-8A43-F8712406908E}" presName="parentText" presStyleLbl="node1" presStyleIdx="4" presStyleCnt="6" custLinFactNeighborX="4731">
        <dgm:presLayoutVars>
          <dgm:chMax val="0"/>
          <dgm:bulletEnabled val="1"/>
        </dgm:presLayoutVars>
      </dgm:prSet>
      <dgm:spPr/>
    </dgm:pt>
    <dgm:pt modelId="{4A97935E-392C-44CB-BC6D-3D15B04B1EFF}" type="pres">
      <dgm:prSet presAssocID="{193A3EAA-54C4-4ABE-8A43-F8712406908E}" presName="negativeSpace" presStyleCnt="0"/>
      <dgm:spPr/>
    </dgm:pt>
    <dgm:pt modelId="{2B53BCED-4DCA-4D10-92CB-D44F032BB6BC}" type="pres">
      <dgm:prSet presAssocID="{193A3EAA-54C4-4ABE-8A43-F8712406908E}" presName="childText" presStyleLbl="conFgAcc1" presStyleIdx="4" presStyleCnt="6">
        <dgm:presLayoutVars>
          <dgm:bulletEnabled val="1"/>
        </dgm:presLayoutVars>
      </dgm:prSet>
      <dgm:spPr/>
    </dgm:pt>
    <dgm:pt modelId="{3E534670-05A7-40F1-8DAA-77968E462AD2}" type="pres">
      <dgm:prSet presAssocID="{7069ADC7-3D48-46B4-9424-2934DC80AA4D}" presName="spaceBetweenRectangles" presStyleCnt="0"/>
      <dgm:spPr/>
    </dgm:pt>
    <dgm:pt modelId="{FA97E908-4345-4733-ABB0-A46CAEBAE7A4}" type="pres">
      <dgm:prSet presAssocID="{FDD520B4-69AD-426B-A7AB-77D1319EDA6A}" presName="parentLin" presStyleCnt="0"/>
      <dgm:spPr/>
    </dgm:pt>
    <dgm:pt modelId="{881F9E43-BA46-4573-A099-00E891042B08}" type="pres">
      <dgm:prSet presAssocID="{FDD520B4-69AD-426B-A7AB-77D1319EDA6A}" presName="parentLeftMargin" presStyleLbl="node1" presStyleIdx="4" presStyleCnt="6"/>
      <dgm:spPr/>
    </dgm:pt>
    <dgm:pt modelId="{5695B27F-C1EF-42A8-8402-7EA3B4A19DDA}" type="pres">
      <dgm:prSet presAssocID="{FDD520B4-69AD-426B-A7AB-77D1319EDA6A}" presName="parentText" presStyleLbl="node1" presStyleIdx="5" presStyleCnt="6">
        <dgm:presLayoutVars>
          <dgm:chMax val="0"/>
          <dgm:bulletEnabled val="1"/>
        </dgm:presLayoutVars>
      </dgm:prSet>
      <dgm:spPr/>
    </dgm:pt>
    <dgm:pt modelId="{683A2246-FA2F-420F-93A4-F5399E2833DE}" type="pres">
      <dgm:prSet presAssocID="{FDD520B4-69AD-426B-A7AB-77D1319EDA6A}" presName="negativeSpace" presStyleCnt="0"/>
      <dgm:spPr/>
    </dgm:pt>
    <dgm:pt modelId="{048B2A3F-1176-41DC-BC49-79F02E175B9B}" type="pres">
      <dgm:prSet presAssocID="{FDD520B4-69AD-426B-A7AB-77D1319EDA6A}" presName="childText" presStyleLbl="conFgAcc1" presStyleIdx="5" presStyleCnt="6">
        <dgm:presLayoutVars>
          <dgm:bulletEnabled val="1"/>
        </dgm:presLayoutVars>
      </dgm:prSet>
      <dgm:spPr/>
    </dgm:pt>
  </dgm:ptLst>
  <dgm:cxnLst>
    <dgm:cxn modelId="{74003B10-7D49-4D2B-A114-59E49F55801D}" srcId="{AC33C68F-0ADE-415C-9C9C-E4F8149DC1FC}" destId="{193A3EAA-54C4-4ABE-8A43-F8712406908E}" srcOrd="4" destOrd="0" parTransId="{985F2CE1-7949-4046-B0CA-0F7747EF86E2}" sibTransId="{7069ADC7-3D48-46B4-9424-2934DC80AA4D}"/>
    <dgm:cxn modelId="{511A6115-F366-45C8-B591-EDC26DD26841}" type="presOf" srcId="{FDD520B4-69AD-426B-A7AB-77D1319EDA6A}" destId="{5695B27F-C1EF-42A8-8402-7EA3B4A19DDA}" srcOrd="1" destOrd="0" presId="urn:microsoft.com/office/officeart/2005/8/layout/list1"/>
    <dgm:cxn modelId="{6F387F20-032A-4258-906F-1B33269D34C6}" type="presOf" srcId="{7B857946-611A-4807-8CC8-8EF7BAA2B3D6}" destId="{48AA5375-DB5F-47A9-AA12-5F54506C20C2}" srcOrd="0" destOrd="0" presId="urn:microsoft.com/office/officeart/2005/8/layout/list1"/>
    <dgm:cxn modelId="{945A3D23-C5A8-41AA-8C70-C1B0B510B66B}" type="presOf" srcId="{8AF98108-30F6-49EB-A2AC-88FE3D0AB6F4}" destId="{E580092D-0737-4F72-8D04-04E82049639F}" srcOrd="1" destOrd="0" presId="urn:microsoft.com/office/officeart/2005/8/layout/list1"/>
    <dgm:cxn modelId="{804B9B27-F936-4D75-89F5-BA71EE102AB8}" type="presOf" srcId="{84A615FD-2545-426D-BA1E-E7C93CAC7101}" destId="{2BF8CFFA-40FE-4135-8545-DF067BF14D57}" srcOrd="0" destOrd="0" presId="urn:microsoft.com/office/officeart/2005/8/layout/list1"/>
    <dgm:cxn modelId="{1D85F848-3D0F-461C-9AF0-12A5E263059F}" srcId="{AC33C68F-0ADE-415C-9C9C-E4F8149DC1FC}" destId="{8AF98108-30F6-49EB-A2AC-88FE3D0AB6F4}" srcOrd="2" destOrd="0" parTransId="{76CD3D3A-3BA3-4300-A5AE-C6F17829DB82}" sibTransId="{048940A1-A52F-4608-8A39-02E34123848F}"/>
    <dgm:cxn modelId="{CC272A71-6587-4854-AEB1-80193FBB21B5}" type="presOf" srcId="{611DC4D0-034C-4837-824A-22C24B518355}" destId="{63929F20-6782-4B98-ADAA-0CB68D8AD05B}" srcOrd="1" destOrd="0" presId="urn:microsoft.com/office/officeart/2005/8/layout/list1"/>
    <dgm:cxn modelId="{883DFB73-A1BF-4D9D-B426-8059C7380227}" srcId="{AC33C68F-0ADE-415C-9C9C-E4F8149DC1FC}" destId="{611DC4D0-034C-4837-824A-22C24B518355}" srcOrd="1" destOrd="0" parTransId="{BAA0F5E5-5769-4B63-86F6-4E9B5573EC1A}" sibTransId="{7D7AD19C-2884-417A-A7BD-54C3769BE457}"/>
    <dgm:cxn modelId="{D1ACA183-94A7-483E-97CB-E6660402FF64}" type="presOf" srcId="{FDD520B4-69AD-426B-A7AB-77D1319EDA6A}" destId="{881F9E43-BA46-4573-A099-00E891042B08}" srcOrd="0" destOrd="0" presId="urn:microsoft.com/office/officeart/2005/8/layout/list1"/>
    <dgm:cxn modelId="{EB883A84-AE4D-4B49-9280-7C42DD68B99A}" type="presOf" srcId="{7B857946-611A-4807-8CC8-8EF7BAA2B3D6}" destId="{D9AA45EB-DC28-4F07-B53B-B0B8EF5B9D7E}" srcOrd="1" destOrd="0" presId="urn:microsoft.com/office/officeart/2005/8/layout/list1"/>
    <dgm:cxn modelId="{919F659E-174C-4CAA-96A3-C4CA5F4EBED8}" srcId="{AC33C68F-0ADE-415C-9C9C-E4F8149DC1FC}" destId="{FDD520B4-69AD-426B-A7AB-77D1319EDA6A}" srcOrd="5" destOrd="0" parTransId="{44A702C7-45C5-4128-B143-879FA9D7002C}" sibTransId="{F1BB2880-319F-4CDB-9FB1-D5A850464D7F}"/>
    <dgm:cxn modelId="{714726B7-F6A5-41C2-AC50-F89F1D3036DF}" type="presOf" srcId="{AC33C68F-0ADE-415C-9C9C-E4F8149DC1FC}" destId="{60F64FD6-432B-490A-B77A-72F35F86886B}" srcOrd="0" destOrd="0" presId="urn:microsoft.com/office/officeart/2005/8/layout/list1"/>
    <dgm:cxn modelId="{F48307B9-3D20-4FA3-AACA-490AA352053E}" type="presOf" srcId="{8AF98108-30F6-49EB-A2AC-88FE3D0AB6F4}" destId="{C01DE8F5-5386-49BB-BE0C-893C4634FB67}" srcOrd="0" destOrd="0" presId="urn:microsoft.com/office/officeart/2005/8/layout/list1"/>
    <dgm:cxn modelId="{13705CC8-8971-466B-A659-F03C3D24135F}" type="presOf" srcId="{611DC4D0-034C-4837-824A-22C24B518355}" destId="{566431C4-8C55-421C-A5E4-28663373231D}" srcOrd="0" destOrd="0" presId="urn:microsoft.com/office/officeart/2005/8/layout/list1"/>
    <dgm:cxn modelId="{17834DC9-428E-4559-BF53-6F5A290D1A57}" srcId="{AC33C68F-0ADE-415C-9C9C-E4F8149DC1FC}" destId="{7B857946-611A-4807-8CC8-8EF7BAA2B3D6}" srcOrd="3" destOrd="0" parTransId="{88EC1D19-5C60-4970-AC23-BB2ED939EA0E}" sibTransId="{9CD96F99-D1CF-4CC4-B90A-2FCD959142AD}"/>
    <dgm:cxn modelId="{4F8303CD-7281-4445-8D74-3C28390C54A8}" type="presOf" srcId="{193A3EAA-54C4-4ABE-8A43-F8712406908E}" destId="{CDD7B3D6-0260-418A-A3EF-E6A00B43DC0C}" srcOrd="1" destOrd="0" presId="urn:microsoft.com/office/officeart/2005/8/layout/list1"/>
    <dgm:cxn modelId="{50C8CCD0-E303-4C6E-9F14-511D45C0EFAE}" srcId="{AC33C68F-0ADE-415C-9C9C-E4F8149DC1FC}" destId="{84A615FD-2545-426D-BA1E-E7C93CAC7101}" srcOrd="0" destOrd="0" parTransId="{45C4EE48-D5DE-4613-80A9-6BC3490F11E5}" sibTransId="{BB7FF9BB-210E-4F74-83B9-9EBAE6BFEB80}"/>
    <dgm:cxn modelId="{B6EFD3D8-D92D-4B8F-8A52-8F25FC20B412}" type="presOf" srcId="{193A3EAA-54C4-4ABE-8A43-F8712406908E}" destId="{B56313A3-94FB-47BF-AF74-F84C554228D2}" srcOrd="0" destOrd="0" presId="urn:microsoft.com/office/officeart/2005/8/layout/list1"/>
    <dgm:cxn modelId="{DE2945F7-BC1A-44DF-B9D7-A0771CD0109C}" type="presOf" srcId="{84A615FD-2545-426D-BA1E-E7C93CAC7101}" destId="{3C7BA5E9-7923-45E6-ADDA-381397EFF873}" srcOrd="1" destOrd="0" presId="urn:microsoft.com/office/officeart/2005/8/layout/list1"/>
    <dgm:cxn modelId="{76DAFD88-E9E3-4920-BF6B-76DAFE66EA38}" type="presParOf" srcId="{60F64FD6-432B-490A-B77A-72F35F86886B}" destId="{D9E44DA0-202B-4B66-A881-C67777BDDB4A}" srcOrd="0" destOrd="0" presId="urn:microsoft.com/office/officeart/2005/8/layout/list1"/>
    <dgm:cxn modelId="{F977AC32-A16F-4EEC-8990-180ED0BB3942}" type="presParOf" srcId="{D9E44DA0-202B-4B66-A881-C67777BDDB4A}" destId="{2BF8CFFA-40FE-4135-8545-DF067BF14D57}" srcOrd="0" destOrd="0" presId="urn:microsoft.com/office/officeart/2005/8/layout/list1"/>
    <dgm:cxn modelId="{4ED77BEE-D9F8-4637-B98C-4920B8ABD8C0}" type="presParOf" srcId="{D9E44DA0-202B-4B66-A881-C67777BDDB4A}" destId="{3C7BA5E9-7923-45E6-ADDA-381397EFF873}" srcOrd="1" destOrd="0" presId="urn:microsoft.com/office/officeart/2005/8/layout/list1"/>
    <dgm:cxn modelId="{E09A05D7-4674-415F-8F6B-E69C876554D1}" type="presParOf" srcId="{60F64FD6-432B-490A-B77A-72F35F86886B}" destId="{14B8433A-339A-4100-AC01-617E168EC6F7}" srcOrd="1" destOrd="0" presId="urn:microsoft.com/office/officeart/2005/8/layout/list1"/>
    <dgm:cxn modelId="{A2C328DD-3943-41DD-971A-BDDFB16B51DF}" type="presParOf" srcId="{60F64FD6-432B-490A-B77A-72F35F86886B}" destId="{68539A47-54F8-4BA5-B65B-4368C76E17CF}" srcOrd="2" destOrd="0" presId="urn:microsoft.com/office/officeart/2005/8/layout/list1"/>
    <dgm:cxn modelId="{FFCBE88C-5B29-42ED-9FAC-2CA9B8E35177}" type="presParOf" srcId="{60F64FD6-432B-490A-B77A-72F35F86886B}" destId="{F4F6BAF3-151D-48ED-9D1D-618ACD11E252}" srcOrd="3" destOrd="0" presId="urn:microsoft.com/office/officeart/2005/8/layout/list1"/>
    <dgm:cxn modelId="{6A36A194-27CD-4600-9485-B99284789593}" type="presParOf" srcId="{60F64FD6-432B-490A-B77A-72F35F86886B}" destId="{20A3F01E-3CD8-492A-939F-5B8E568A596B}" srcOrd="4" destOrd="0" presId="urn:microsoft.com/office/officeart/2005/8/layout/list1"/>
    <dgm:cxn modelId="{AFE83D58-78F4-4E2A-AC2F-0CEA1FFDFA93}" type="presParOf" srcId="{20A3F01E-3CD8-492A-939F-5B8E568A596B}" destId="{566431C4-8C55-421C-A5E4-28663373231D}" srcOrd="0" destOrd="0" presId="urn:microsoft.com/office/officeart/2005/8/layout/list1"/>
    <dgm:cxn modelId="{B981FCC8-5D7C-4764-B05D-5C7D536ABEFF}" type="presParOf" srcId="{20A3F01E-3CD8-492A-939F-5B8E568A596B}" destId="{63929F20-6782-4B98-ADAA-0CB68D8AD05B}" srcOrd="1" destOrd="0" presId="urn:microsoft.com/office/officeart/2005/8/layout/list1"/>
    <dgm:cxn modelId="{B2C08B9B-0F19-449E-8B9B-33AF588629B5}" type="presParOf" srcId="{60F64FD6-432B-490A-B77A-72F35F86886B}" destId="{C2CDFC59-ECEB-47CC-9E1D-727DAF63D392}" srcOrd="5" destOrd="0" presId="urn:microsoft.com/office/officeart/2005/8/layout/list1"/>
    <dgm:cxn modelId="{DFC526B4-8C7A-4201-99AD-82D93EACE12C}" type="presParOf" srcId="{60F64FD6-432B-490A-B77A-72F35F86886B}" destId="{A6F7858A-CA46-40EA-BF88-06F2E523DFFE}" srcOrd="6" destOrd="0" presId="urn:microsoft.com/office/officeart/2005/8/layout/list1"/>
    <dgm:cxn modelId="{CAEFD662-2EF3-40DF-A34F-A02486FAF416}" type="presParOf" srcId="{60F64FD6-432B-490A-B77A-72F35F86886B}" destId="{E9B084ED-F362-483D-881C-8C65B5FD2DC3}" srcOrd="7" destOrd="0" presId="urn:microsoft.com/office/officeart/2005/8/layout/list1"/>
    <dgm:cxn modelId="{F705381D-54A2-41BB-B801-9B18147AA351}" type="presParOf" srcId="{60F64FD6-432B-490A-B77A-72F35F86886B}" destId="{E32A2095-25DB-4219-B8D8-068D0F4996D4}" srcOrd="8" destOrd="0" presId="urn:microsoft.com/office/officeart/2005/8/layout/list1"/>
    <dgm:cxn modelId="{6FB16F04-D7BB-4998-853A-A2E3A284D14C}" type="presParOf" srcId="{E32A2095-25DB-4219-B8D8-068D0F4996D4}" destId="{C01DE8F5-5386-49BB-BE0C-893C4634FB67}" srcOrd="0" destOrd="0" presId="urn:microsoft.com/office/officeart/2005/8/layout/list1"/>
    <dgm:cxn modelId="{DE99AB8E-48AE-4F0E-939F-41DB29B235EF}" type="presParOf" srcId="{E32A2095-25DB-4219-B8D8-068D0F4996D4}" destId="{E580092D-0737-4F72-8D04-04E82049639F}" srcOrd="1" destOrd="0" presId="urn:microsoft.com/office/officeart/2005/8/layout/list1"/>
    <dgm:cxn modelId="{DBE64FE9-BF72-4B00-B354-A2135DDC7C8C}" type="presParOf" srcId="{60F64FD6-432B-490A-B77A-72F35F86886B}" destId="{3897743A-A13A-48DA-AE6D-BCAEBE9AE4FE}" srcOrd="9" destOrd="0" presId="urn:microsoft.com/office/officeart/2005/8/layout/list1"/>
    <dgm:cxn modelId="{11950E95-64E2-4BA2-80AD-2B1C87C8719E}" type="presParOf" srcId="{60F64FD6-432B-490A-B77A-72F35F86886B}" destId="{059B4283-734F-4FE9-9410-546D85E12B77}" srcOrd="10" destOrd="0" presId="urn:microsoft.com/office/officeart/2005/8/layout/list1"/>
    <dgm:cxn modelId="{5B7AF602-AD98-4378-BEC3-B664F196981B}" type="presParOf" srcId="{60F64FD6-432B-490A-B77A-72F35F86886B}" destId="{7C9AEB17-F95A-45D6-9604-A68D492E2F6C}" srcOrd="11" destOrd="0" presId="urn:microsoft.com/office/officeart/2005/8/layout/list1"/>
    <dgm:cxn modelId="{563A4B6B-4518-4AA9-9CF3-86CB507AD51A}" type="presParOf" srcId="{60F64FD6-432B-490A-B77A-72F35F86886B}" destId="{B258B08F-1231-430E-A6BE-E902CD3F6F30}" srcOrd="12" destOrd="0" presId="urn:microsoft.com/office/officeart/2005/8/layout/list1"/>
    <dgm:cxn modelId="{8111000D-6BB0-4545-808E-A2E019984C58}" type="presParOf" srcId="{B258B08F-1231-430E-A6BE-E902CD3F6F30}" destId="{48AA5375-DB5F-47A9-AA12-5F54506C20C2}" srcOrd="0" destOrd="0" presId="urn:microsoft.com/office/officeart/2005/8/layout/list1"/>
    <dgm:cxn modelId="{F0DEB413-753C-4274-9F27-9AFB62410CEB}" type="presParOf" srcId="{B258B08F-1231-430E-A6BE-E902CD3F6F30}" destId="{D9AA45EB-DC28-4F07-B53B-B0B8EF5B9D7E}" srcOrd="1" destOrd="0" presId="urn:microsoft.com/office/officeart/2005/8/layout/list1"/>
    <dgm:cxn modelId="{318CE072-2AA9-49AA-A169-75FBF3754268}" type="presParOf" srcId="{60F64FD6-432B-490A-B77A-72F35F86886B}" destId="{7E45121D-2E81-4879-91BE-160A365D0929}" srcOrd="13" destOrd="0" presId="urn:microsoft.com/office/officeart/2005/8/layout/list1"/>
    <dgm:cxn modelId="{21D7C0DA-2ACE-4315-8311-6A000A5D6E46}" type="presParOf" srcId="{60F64FD6-432B-490A-B77A-72F35F86886B}" destId="{907EB3BF-D895-4A9D-8397-B10BC19371F1}" srcOrd="14" destOrd="0" presId="urn:microsoft.com/office/officeart/2005/8/layout/list1"/>
    <dgm:cxn modelId="{8F61DF4C-5636-4974-9206-DA1DC2096004}" type="presParOf" srcId="{60F64FD6-432B-490A-B77A-72F35F86886B}" destId="{F996D759-EB10-493B-9560-119623FBD7C9}" srcOrd="15" destOrd="0" presId="urn:microsoft.com/office/officeart/2005/8/layout/list1"/>
    <dgm:cxn modelId="{59B0756E-C509-4EBB-ADA9-BCDCF9F19308}" type="presParOf" srcId="{60F64FD6-432B-490A-B77A-72F35F86886B}" destId="{D572B9CE-51ED-4E4D-A344-F765DA3F6B34}" srcOrd="16" destOrd="0" presId="urn:microsoft.com/office/officeart/2005/8/layout/list1"/>
    <dgm:cxn modelId="{7DB2BA34-70B2-41A4-8B38-6133A782DFB0}" type="presParOf" srcId="{D572B9CE-51ED-4E4D-A344-F765DA3F6B34}" destId="{B56313A3-94FB-47BF-AF74-F84C554228D2}" srcOrd="0" destOrd="0" presId="urn:microsoft.com/office/officeart/2005/8/layout/list1"/>
    <dgm:cxn modelId="{2DED96DB-A7B2-470B-984A-75C9D9B63768}" type="presParOf" srcId="{D572B9CE-51ED-4E4D-A344-F765DA3F6B34}" destId="{CDD7B3D6-0260-418A-A3EF-E6A00B43DC0C}" srcOrd="1" destOrd="0" presId="urn:microsoft.com/office/officeart/2005/8/layout/list1"/>
    <dgm:cxn modelId="{086F6675-5F0C-4E61-876D-A6255C36761C}" type="presParOf" srcId="{60F64FD6-432B-490A-B77A-72F35F86886B}" destId="{4A97935E-392C-44CB-BC6D-3D15B04B1EFF}" srcOrd="17" destOrd="0" presId="urn:microsoft.com/office/officeart/2005/8/layout/list1"/>
    <dgm:cxn modelId="{D0D4D792-C332-4A53-A185-36D2C6CF2BA2}" type="presParOf" srcId="{60F64FD6-432B-490A-B77A-72F35F86886B}" destId="{2B53BCED-4DCA-4D10-92CB-D44F032BB6BC}" srcOrd="18" destOrd="0" presId="urn:microsoft.com/office/officeart/2005/8/layout/list1"/>
    <dgm:cxn modelId="{D81D5E9F-9D0D-4E98-94B3-B96BE513A130}" type="presParOf" srcId="{60F64FD6-432B-490A-B77A-72F35F86886B}" destId="{3E534670-05A7-40F1-8DAA-77968E462AD2}" srcOrd="19" destOrd="0" presId="urn:microsoft.com/office/officeart/2005/8/layout/list1"/>
    <dgm:cxn modelId="{54A803BA-F9D3-4445-85A6-DC67E4375423}" type="presParOf" srcId="{60F64FD6-432B-490A-B77A-72F35F86886B}" destId="{FA97E908-4345-4733-ABB0-A46CAEBAE7A4}" srcOrd="20" destOrd="0" presId="urn:microsoft.com/office/officeart/2005/8/layout/list1"/>
    <dgm:cxn modelId="{FC72FADA-1723-4615-B6CB-8AB407176BE0}" type="presParOf" srcId="{FA97E908-4345-4733-ABB0-A46CAEBAE7A4}" destId="{881F9E43-BA46-4573-A099-00E891042B08}" srcOrd="0" destOrd="0" presId="urn:microsoft.com/office/officeart/2005/8/layout/list1"/>
    <dgm:cxn modelId="{9BC77932-DF26-46B5-B0D9-7C6929EB0B7E}" type="presParOf" srcId="{FA97E908-4345-4733-ABB0-A46CAEBAE7A4}" destId="{5695B27F-C1EF-42A8-8402-7EA3B4A19DDA}" srcOrd="1" destOrd="0" presId="urn:microsoft.com/office/officeart/2005/8/layout/list1"/>
    <dgm:cxn modelId="{B36A05FD-1B9F-4D2A-85BB-D0792DD85C89}" type="presParOf" srcId="{60F64FD6-432B-490A-B77A-72F35F86886B}" destId="{683A2246-FA2F-420F-93A4-F5399E2833DE}" srcOrd="21" destOrd="0" presId="urn:microsoft.com/office/officeart/2005/8/layout/list1"/>
    <dgm:cxn modelId="{2FECE00B-F7DA-4437-A088-E42AD8F4951F}" type="presParOf" srcId="{60F64FD6-432B-490A-B77A-72F35F86886B}" destId="{048B2A3F-1176-41DC-BC49-79F02E175B9B}"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2CDB4-57FE-499E-8981-05AFBF97F9B9}">
      <dsp:nvSpPr>
        <dsp:cNvPr id="0" name=""/>
        <dsp:cNvSpPr/>
      </dsp:nvSpPr>
      <dsp:spPr>
        <a:xfrm>
          <a:off x="0" y="0"/>
          <a:ext cx="8128000" cy="162560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fa-IR" sz="6500" kern="1200" dirty="0"/>
            <a:t>نیرو هـا</a:t>
          </a:r>
          <a:endParaRPr lang="en-US" sz="6500" kern="1200" dirty="0"/>
        </a:p>
      </dsp:txBody>
      <dsp:txXfrm>
        <a:off x="0" y="0"/>
        <a:ext cx="8128000" cy="1625600"/>
      </dsp:txXfrm>
    </dsp:sp>
    <dsp:sp modelId="{7F26E655-DCC8-461F-A7D8-FF515EFFA570}">
      <dsp:nvSpPr>
        <dsp:cNvPr id="0" name=""/>
        <dsp:cNvSpPr/>
      </dsp:nvSpPr>
      <dsp:spPr>
        <a:xfrm>
          <a:off x="0" y="1625600"/>
          <a:ext cx="4064000" cy="341376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fa-IR" sz="5400" kern="1200" dirty="0"/>
            <a:t>نیرو های </a:t>
          </a:r>
        </a:p>
        <a:p>
          <a:pPr marL="0" lvl="0" indent="0" algn="ctr" defTabSz="2400300">
            <a:lnSpc>
              <a:spcPct val="90000"/>
            </a:lnSpc>
            <a:spcBef>
              <a:spcPct val="0"/>
            </a:spcBef>
            <a:spcAft>
              <a:spcPct val="35000"/>
            </a:spcAft>
            <a:buNone/>
          </a:pPr>
          <a:r>
            <a:rPr lang="fa-IR" sz="5400" kern="1200" dirty="0"/>
            <a:t>غیر تماسی</a:t>
          </a:r>
          <a:endParaRPr lang="en-US" sz="5400" kern="1200" dirty="0"/>
        </a:p>
      </dsp:txBody>
      <dsp:txXfrm>
        <a:off x="0" y="1625600"/>
        <a:ext cx="4064000" cy="3413760"/>
      </dsp:txXfrm>
    </dsp:sp>
    <dsp:sp modelId="{A7DCF71E-E412-457E-B685-2B5CE091B9EB}">
      <dsp:nvSpPr>
        <dsp:cNvPr id="0" name=""/>
        <dsp:cNvSpPr/>
      </dsp:nvSpPr>
      <dsp:spPr>
        <a:xfrm>
          <a:off x="4064000" y="1625600"/>
          <a:ext cx="4064000" cy="341376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fa-IR" sz="6500" kern="1200" dirty="0"/>
            <a:t>نیرو های تماسی</a:t>
          </a:r>
          <a:endParaRPr lang="en-US" sz="6500" kern="1200" dirty="0"/>
        </a:p>
      </dsp:txBody>
      <dsp:txXfrm>
        <a:off x="4064000" y="1625600"/>
        <a:ext cx="4064000" cy="3413760"/>
      </dsp:txXfrm>
    </dsp:sp>
    <dsp:sp modelId="{23110117-8BD9-4C3A-8E4A-D9F51AF5DA33}">
      <dsp:nvSpPr>
        <dsp:cNvPr id="0" name=""/>
        <dsp:cNvSpPr/>
      </dsp:nvSpPr>
      <dsp:spPr>
        <a:xfrm>
          <a:off x="0" y="5039360"/>
          <a:ext cx="8128000" cy="37930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C1AB7-22C0-4754-BF6D-2D90A82375BC}">
      <dsp:nvSpPr>
        <dsp:cNvPr id="0" name=""/>
        <dsp:cNvSpPr/>
      </dsp:nvSpPr>
      <dsp:spPr>
        <a:xfrm>
          <a:off x="0" y="197429"/>
          <a:ext cx="8128000" cy="1625600"/>
        </a:xfrm>
        <a:prstGeom prst="rect">
          <a:avLst/>
        </a:prstGeom>
        <a:gradFill rotWithShape="0">
          <a:gsLst>
            <a:gs pos="0">
              <a:schemeClr val="accent1">
                <a:shade val="80000"/>
                <a:hueOff val="0"/>
                <a:satOff val="0"/>
                <a:lumOff val="0"/>
                <a:alphaOff val="0"/>
                <a:tint val="62000"/>
                <a:hueMod val="94000"/>
                <a:satMod val="140000"/>
                <a:lumMod val="110000"/>
              </a:schemeClr>
            </a:gs>
            <a:gs pos="100000">
              <a:schemeClr val="accent1">
                <a:shade val="80000"/>
                <a:hueOff val="0"/>
                <a:satOff val="0"/>
                <a:lumOff val="0"/>
                <a:alphaOff val="0"/>
                <a:tint val="84000"/>
                <a:satMod val="16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2">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fa-IR" sz="6500" kern="1200" dirty="0"/>
            <a:t>نیروی غیر تماسی</a:t>
          </a:r>
          <a:endParaRPr lang="en-US" sz="6500" kern="1200" dirty="0"/>
        </a:p>
      </dsp:txBody>
      <dsp:txXfrm>
        <a:off x="0" y="197429"/>
        <a:ext cx="8128000" cy="1625600"/>
      </dsp:txXfrm>
    </dsp:sp>
    <dsp:sp modelId="{2687E61E-D91F-4B5B-9961-19F625B0E800}">
      <dsp:nvSpPr>
        <dsp:cNvPr id="0" name=""/>
        <dsp:cNvSpPr/>
      </dsp:nvSpPr>
      <dsp:spPr>
        <a:xfrm>
          <a:off x="3968" y="1625600"/>
          <a:ext cx="2706687" cy="3413760"/>
        </a:xfrm>
        <a:prstGeom prst="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fa-IR" sz="4000" kern="1200" dirty="0"/>
            <a:t>نیروی الکتریکی</a:t>
          </a:r>
          <a:endParaRPr lang="en-US" sz="4000" kern="1200" dirty="0"/>
        </a:p>
      </dsp:txBody>
      <dsp:txXfrm>
        <a:off x="3968" y="1625600"/>
        <a:ext cx="2706687" cy="3413760"/>
      </dsp:txXfrm>
    </dsp:sp>
    <dsp:sp modelId="{AA467381-100B-4352-8620-1DA141DA8C83}">
      <dsp:nvSpPr>
        <dsp:cNvPr id="0" name=""/>
        <dsp:cNvSpPr/>
      </dsp:nvSpPr>
      <dsp:spPr>
        <a:xfrm>
          <a:off x="2710656" y="1625600"/>
          <a:ext cx="2706687" cy="3413760"/>
        </a:xfrm>
        <a:prstGeom prst="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fa-IR" sz="4000" kern="1200" dirty="0"/>
            <a:t>نیروی مغناطیسی</a:t>
          </a:r>
          <a:endParaRPr lang="en-US" sz="4000" kern="1200" dirty="0"/>
        </a:p>
      </dsp:txBody>
      <dsp:txXfrm>
        <a:off x="2710656" y="1625600"/>
        <a:ext cx="2706687" cy="3413760"/>
      </dsp:txXfrm>
    </dsp:sp>
    <dsp:sp modelId="{7F577F46-0FA3-4094-AFAD-672FE2815FF5}">
      <dsp:nvSpPr>
        <dsp:cNvPr id="0" name=""/>
        <dsp:cNvSpPr/>
      </dsp:nvSpPr>
      <dsp:spPr>
        <a:xfrm>
          <a:off x="5417343" y="1625600"/>
          <a:ext cx="2706687" cy="3413760"/>
        </a:xfrm>
        <a:prstGeom prst="rect">
          <a:avLst/>
        </a:prstGeom>
        <a:gradFill rotWithShape="0">
          <a:gsLst>
            <a:gs pos="0">
              <a:schemeClr val="accent1">
                <a:hueOff val="0"/>
                <a:satOff val="0"/>
                <a:lumOff val="0"/>
                <a:alphaOff val="0"/>
                <a:tint val="98000"/>
                <a:hueMod val="94000"/>
                <a:satMod val="130000"/>
                <a:lumMod val="12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fa-IR" sz="4000" kern="1200" dirty="0"/>
            <a:t>نیروی گرانش</a:t>
          </a:r>
          <a:endParaRPr lang="en-US" sz="4000" kern="1200" dirty="0"/>
        </a:p>
      </dsp:txBody>
      <dsp:txXfrm>
        <a:off x="5417343" y="1625600"/>
        <a:ext cx="2706687" cy="3413760"/>
      </dsp:txXfrm>
    </dsp:sp>
    <dsp:sp modelId="{57331E4A-B4FB-43C1-86F1-0EDAF60817C3}">
      <dsp:nvSpPr>
        <dsp:cNvPr id="0" name=""/>
        <dsp:cNvSpPr/>
      </dsp:nvSpPr>
      <dsp:spPr>
        <a:xfrm>
          <a:off x="0" y="5039360"/>
          <a:ext cx="8128000" cy="379306"/>
        </a:xfrm>
        <a:prstGeom prst="rect">
          <a:avLst/>
        </a:prstGeom>
        <a:gradFill rotWithShape="0">
          <a:gsLst>
            <a:gs pos="0">
              <a:schemeClr val="accent1">
                <a:shade val="80000"/>
                <a:hueOff val="0"/>
                <a:satOff val="0"/>
                <a:lumOff val="0"/>
                <a:alphaOff val="0"/>
                <a:tint val="62000"/>
                <a:hueMod val="94000"/>
                <a:satMod val="140000"/>
                <a:lumMod val="110000"/>
              </a:schemeClr>
            </a:gs>
            <a:gs pos="100000">
              <a:schemeClr val="accent1">
                <a:shade val="80000"/>
                <a:hueOff val="0"/>
                <a:satOff val="0"/>
                <a:lumOff val="0"/>
                <a:alphaOff val="0"/>
                <a:tint val="84000"/>
                <a:satMod val="16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B950A-34D5-4F2A-A388-2F5A592D1A21}">
      <dsp:nvSpPr>
        <dsp:cNvPr id="0" name=""/>
        <dsp:cNvSpPr/>
      </dsp:nvSpPr>
      <dsp:spPr>
        <a:xfrm>
          <a:off x="686" y="902146"/>
          <a:ext cx="2953609" cy="3544331"/>
        </a:xfrm>
        <a:prstGeom prst="roundRect">
          <a:avLst>
            <a:gd name="adj" fmla="val 5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endParaRPr lang="en-US" sz="3300" kern="1200"/>
        </a:p>
      </dsp:txBody>
      <dsp:txXfrm rot="16200000">
        <a:off x="-1157128" y="2059961"/>
        <a:ext cx="2906352" cy="590721"/>
      </dsp:txXfrm>
    </dsp:sp>
    <dsp:sp modelId="{23CFA35C-56BD-46D8-82BF-651A70DA5DE4}">
      <dsp:nvSpPr>
        <dsp:cNvPr id="0" name=""/>
        <dsp:cNvSpPr/>
      </dsp:nvSpPr>
      <dsp:spPr>
        <a:xfrm>
          <a:off x="591408" y="902146"/>
          <a:ext cx="2200439" cy="3544331"/>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8021" rIns="0" bIns="0" numCol="1" spcCol="1270" anchor="t" anchorCtr="0">
          <a:noAutofit/>
        </a:bodyPr>
        <a:lstStyle/>
        <a:p>
          <a:pPr marL="0" lvl="0" indent="0" algn="ctr" defTabSz="2178050">
            <a:lnSpc>
              <a:spcPct val="90000"/>
            </a:lnSpc>
            <a:spcBef>
              <a:spcPct val="0"/>
            </a:spcBef>
            <a:spcAft>
              <a:spcPct val="35000"/>
            </a:spcAft>
            <a:buNone/>
          </a:pPr>
          <a:r>
            <a:rPr lang="fa-IR" sz="4900" b="0" kern="120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جنس جسم</a:t>
          </a:r>
          <a:endParaRPr lang="en-US" sz="4900" b="0" kern="120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endParaRPr>
        </a:p>
      </dsp:txBody>
      <dsp:txXfrm>
        <a:off x="591408" y="902146"/>
        <a:ext cx="2200439" cy="3544331"/>
      </dsp:txXfrm>
    </dsp:sp>
    <dsp:sp modelId="{04608C35-302C-41B1-90A9-40D30815F28D}">
      <dsp:nvSpPr>
        <dsp:cNvPr id="0" name=""/>
        <dsp:cNvSpPr/>
      </dsp:nvSpPr>
      <dsp:spPr>
        <a:xfrm>
          <a:off x="3057672" y="902146"/>
          <a:ext cx="2953609" cy="3544331"/>
        </a:xfrm>
        <a:prstGeom prst="roundRect">
          <a:avLst>
            <a:gd name="adj" fmla="val 5000"/>
          </a:avLst>
        </a:prstGeom>
        <a:solidFill>
          <a:schemeClr val="accent4">
            <a:hueOff val="-1825086"/>
            <a:satOff val="6087"/>
            <a:lumOff val="960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endParaRPr lang="en-US" sz="3300" kern="1200"/>
        </a:p>
      </dsp:txBody>
      <dsp:txXfrm rot="16200000">
        <a:off x="1899857" y="2059961"/>
        <a:ext cx="2906352" cy="590721"/>
      </dsp:txXfrm>
    </dsp:sp>
    <dsp:sp modelId="{224B6E1E-0E49-4A38-86E0-6F1A03D6BA97}">
      <dsp:nvSpPr>
        <dsp:cNvPr id="0" name=""/>
        <dsp:cNvSpPr/>
      </dsp:nvSpPr>
      <dsp:spPr>
        <a:xfrm rot="5400000">
          <a:off x="2812083" y="3718128"/>
          <a:ext cx="520714" cy="443041"/>
        </a:xfrm>
        <a:prstGeom prst="flowChartExtract">
          <a:avLst/>
        </a:prstGeom>
        <a:solidFill>
          <a:schemeClr val="lt1">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F649F3-A3DF-47CE-B904-52C054A17F95}">
      <dsp:nvSpPr>
        <dsp:cNvPr id="0" name=""/>
        <dsp:cNvSpPr/>
      </dsp:nvSpPr>
      <dsp:spPr>
        <a:xfrm>
          <a:off x="3648394" y="902146"/>
          <a:ext cx="2200439" cy="3544331"/>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8021" rIns="0" bIns="0" numCol="1" spcCol="1270" anchor="t" anchorCtr="0">
          <a:noAutofit/>
        </a:bodyPr>
        <a:lstStyle/>
        <a:p>
          <a:pPr marL="0" lvl="0" indent="0" algn="ctr" defTabSz="2178050">
            <a:lnSpc>
              <a:spcPct val="90000"/>
            </a:lnSpc>
            <a:spcBef>
              <a:spcPct val="0"/>
            </a:spcBef>
            <a:spcAft>
              <a:spcPct val="35000"/>
            </a:spcAft>
            <a:buNone/>
          </a:pPr>
          <a:r>
            <a:rPr lang="fa-IR" sz="4900" b="0" kern="120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صافی یا </a:t>
          </a:r>
        </a:p>
        <a:p>
          <a:pPr marL="0" lvl="0" indent="0" algn="ctr" defTabSz="2178050">
            <a:lnSpc>
              <a:spcPct val="90000"/>
            </a:lnSpc>
            <a:spcBef>
              <a:spcPct val="0"/>
            </a:spcBef>
            <a:spcAft>
              <a:spcPct val="35000"/>
            </a:spcAft>
            <a:buNone/>
          </a:pPr>
          <a:r>
            <a:rPr lang="fa-IR" sz="4900" b="0" kern="120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نا صافی سطح</a:t>
          </a:r>
          <a:endParaRPr lang="en-US" sz="4900" b="0" kern="120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endParaRPr>
        </a:p>
      </dsp:txBody>
      <dsp:txXfrm>
        <a:off x="3648394" y="902146"/>
        <a:ext cx="2200439" cy="3544331"/>
      </dsp:txXfrm>
    </dsp:sp>
    <dsp:sp modelId="{DD528F6B-958D-4F15-81D3-B3CA3A3B093C}">
      <dsp:nvSpPr>
        <dsp:cNvPr id="0" name=""/>
        <dsp:cNvSpPr/>
      </dsp:nvSpPr>
      <dsp:spPr>
        <a:xfrm>
          <a:off x="6079865" y="902146"/>
          <a:ext cx="2953609" cy="3544331"/>
        </a:xfrm>
        <a:prstGeom prst="roundRect">
          <a:avLst>
            <a:gd name="adj" fmla="val 5000"/>
          </a:avLst>
        </a:prstGeom>
        <a:solidFill>
          <a:schemeClr val="accent4">
            <a:hueOff val="-3650173"/>
            <a:satOff val="12174"/>
            <a:lumOff val="1921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endParaRPr lang="en-US" sz="3300" kern="1200"/>
        </a:p>
      </dsp:txBody>
      <dsp:txXfrm rot="16200000">
        <a:off x="4922050" y="2059961"/>
        <a:ext cx="2906352" cy="590721"/>
      </dsp:txXfrm>
    </dsp:sp>
    <dsp:sp modelId="{183B14EE-3C49-4AB5-A908-7212DA94BECD}">
      <dsp:nvSpPr>
        <dsp:cNvPr id="0" name=""/>
        <dsp:cNvSpPr/>
      </dsp:nvSpPr>
      <dsp:spPr>
        <a:xfrm rot="5400000">
          <a:off x="5869069" y="3718128"/>
          <a:ext cx="520714" cy="443041"/>
        </a:xfrm>
        <a:prstGeom prst="flowChartExtract">
          <a:avLst/>
        </a:prstGeom>
        <a:solidFill>
          <a:schemeClr val="lt1">
            <a:hueOff val="0"/>
            <a:satOff val="0"/>
            <a:lumOff val="0"/>
            <a:alphaOff val="0"/>
          </a:schemeClr>
        </a:solidFill>
        <a:ln w="15875" cap="rnd" cmpd="sng" algn="ctr">
          <a:solidFill>
            <a:schemeClr val="accent4">
              <a:hueOff val="-3650173"/>
              <a:satOff val="12174"/>
              <a:lumOff val="19216"/>
              <a:alphaOff val="0"/>
            </a:schemeClr>
          </a:solidFill>
          <a:prstDash val="solid"/>
        </a:ln>
        <a:effectLst/>
      </dsp:spPr>
      <dsp:style>
        <a:lnRef idx="2">
          <a:scrgbClr r="0" g="0" b="0"/>
        </a:lnRef>
        <a:fillRef idx="1">
          <a:scrgbClr r="0" g="0" b="0"/>
        </a:fillRef>
        <a:effectRef idx="0">
          <a:scrgbClr r="0" g="0" b="0"/>
        </a:effectRef>
        <a:fontRef idx="minor"/>
      </dsp:style>
    </dsp:sp>
    <dsp:sp modelId="{B03D01CD-4E70-4202-ABA1-C91B9499CE1C}">
      <dsp:nvSpPr>
        <dsp:cNvPr id="0" name=""/>
        <dsp:cNvSpPr/>
      </dsp:nvSpPr>
      <dsp:spPr>
        <a:xfrm>
          <a:off x="6670587" y="902146"/>
          <a:ext cx="2200439" cy="3544331"/>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8021" rIns="0" bIns="0" numCol="1" spcCol="1270" anchor="t" anchorCtr="0">
          <a:noAutofit/>
        </a:bodyPr>
        <a:lstStyle/>
        <a:p>
          <a:pPr marL="0" lvl="0" indent="0" algn="ctr" defTabSz="2178050">
            <a:lnSpc>
              <a:spcPct val="90000"/>
            </a:lnSpc>
            <a:spcBef>
              <a:spcPct val="0"/>
            </a:spcBef>
            <a:spcAft>
              <a:spcPct val="35000"/>
            </a:spcAft>
            <a:buNone/>
          </a:pPr>
          <a:r>
            <a:rPr lang="fa-IR" sz="4900" b="0" kern="120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وزن جسم</a:t>
          </a:r>
          <a:endParaRPr lang="en-US" sz="4900" b="0" kern="1200" cap="none" spc="0" dirty="0">
            <a:ln w="0"/>
            <a:solidFill>
              <a:schemeClr val="accent1"/>
            </a:solidFill>
            <a:effectLst>
              <a:outerShdw blurRad="38100" dist="25400" dir="5400000" algn="ctr" rotWithShape="0">
                <a:srgbClr val="6E747A">
                  <a:alpha val="43000"/>
                </a:srgbClr>
              </a:outerShdw>
            </a:effectLst>
            <a:cs typeface="B Titr" panose="00000700000000000000" pitchFamily="2" charset="-78"/>
          </a:endParaRPr>
        </a:p>
      </dsp:txBody>
      <dsp:txXfrm>
        <a:off x="6670587" y="902146"/>
        <a:ext cx="2200439" cy="35443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39A47-54F8-4BA5-B65B-4368C76E17CF}">
      <dsp:nvSpPr>
        <dsp:cNvPr id="0" name=""/>
        <dsp:cNvSpPr/>
      </dsp:nvSpPr>
      <dsp:spPr>
        <a:xfrm>
          <a:off x="0" y="1026245"/>
          <a:ext cx="8784936" cy="378000"/>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7BA5E9-7923-45E6-ADDA-381397EFF873}">
      <dsp:nvSpPr>
        <dsp:cNvPr id="0" name=""/>
        <dsp:cNvSpPr/>
      </dsp:nvSpPr>
      <dsp:spPr>
        <a:xfrm>
          <a:off x="439246" y="804845"/>
          <a:ext cx="6149455" cy="442800"/>
        </a:xfrm>
        <a:prstGeom prst="roundRect">
          <a:avLst/>
        </a:prstGeom>
        <a:solidFill>
          <a:srgbClr val="FFFF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35" tIns="0" rIns="232435" bIns="0" numCol="1" spcCol="1270" anchor="ctr" anchorCtr="0">
          <a:noAutofit/>
        </a:bodyPr>
        <a:lstStyle/>
        <a:p>
          <a:pPr marL="0" lvl="0" indent="0" algn="ctr" defTabSz="800100">
            <a:lnSpc>
              <a:spcPct val="90000"/>
            </a:lnSpc>
            <a:spcBef>
              <a:spcPct val="0"/>
            </a:spcBef>
            <a:spcAft>
              <a:spcPct val="35000"/>
            </a:spcAft>
            <a:buNone/>
          </a:pPr>
          <a:r>
            <a:rPr lang="fa-IR" sz="1800" kern="1200" dirty="0">
              <a:solidFill>
                <a:schemeClr val="bg1">
                  <a:lumMod val="95000"/>
                  <a:lumOff val="5000"/>
                </a:schemeClr>
              </a:solidFill>
            </a:rPr>
            <a:t>سه تفاوت جرم و وزن  را بنویسید:</a:t>
          </a:r>
          <a:endParaRPr lang="en-US" sz="1800" kern="1200" dirty="0">
            <a:solidFill>
              <a:schemeClr val="bg1">
                <a:lumMod val="95000"/>
                <a:lumOff val="5000"/>
              </a:schemeClr>
            </a:solidFill>
          </a:endParaRPr>
        </a:p>
      </dsp:txBody>
      <dsp:txXfrm>
        <a:off x="460862" y="826461"/>
        <a:ext cx="6106223" cy="399568"/>
      </dsp:txXfrm>
    </dsp:sp>
    <dsp:sp modelId="{A6F7858A-CA46-40EA-BF88-06F2E523DFFE}">
      <dsp:nvSpPr>
        <dsp:cNvPr id="0" name=""/>
        <dsp:cNvSpPr/>
      </dsp:nvSpPr>
      <dsp:spPr>
        <a:xfrm>
          <a:off x="0" y="1706646"/>
          <a:ext cx="8784936" cy="378000"/>
        </a:xfrm>
        <a:prstGeom prst="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929F20-6782-4B98-ADAA-0CB68D8AD05B}">
      <dsp:nvSpPr>
        <dsp:cNvPr id="0" name=""/>
        <dsp:cNvSpPr/>
      </dsp:nvSpPr>
      <dsp:spPr>
        <a:xfrm>
          <a:off x="439246" y="1485246"/>
          <a:ext cx="6149455" cy="44280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35" tIns="0" rIns="232435" bIns="0" numCol="1" spcCol="1270" anchor="t" anchorCtr="0">
          <a:noAutofit/>
        </a:bodyPr>
        <a:lstStyle/>
        <a:p>
          <a:pPr marL="0" lvl="0" indent="0" algn="l" defTabSz="666750">
            <a:lnSpc>
              <a:spcPct val="90000"/>
            </a:lnSpc>
            <a:spcBef>
              <a:spcPct val="0"/>
            </a:spcBef>
            <a:spcAft>
              <a:spcPct val="35000"/>
            </a:spcAft>
            <a:buNone/>
          </a:pPr>
          <a:r>
            <a:rPr lang="fa-IR" sz="1500" kern="1200" dirty="0">
              <a:solidFill>
                <a:schemeClr val="bg1">
                  <a:lumMod val="95000"/>
                  <a:lumOff val="5000"/>
                </a:schemeClr>
              </a:solidFill>
            </a:rPr>
            <a:t>نیرویی که سبب کنده شدن سقف های شیروانی می شود چیست؟</a:t>
          </a:r>
        </a:p>
        <a:p>
          <a:pPr marL="0" lvl="0" indent="0" algn="l" defTabSz="666750">
            <a:lnSpc>
              <a:spcPct val="90000"/>
            </a:lnSpc>
            <a:spcBef>
              <a:spcPct val="0"/>
            </a:spcBef>
            <a:spcAft>
              <a:spcPct val="35000"/>
            </a:spcAft>
            <a:buNone/>
          </a:pPr>
          <a:endParaRPr lang="en-US" sz="1500" kern="1200" dirty="0"/>
        </a:p>
      </dsp:txBody>
      <dsp:txXfrm>
        <a:off x="460862" y="1506862"/>
        <a:ext cx="6106223" cy="399568"/>
      </dsp:txXfrm>
    </dsp:sp>
    <dsp:sp modelId="{059B4283-734F-4FE9-9410-546D85E12B77}">
      <dsp:nvSpPr>
        <dsp:cNvPr id="0" name=""/>
        <dsp:cNvSpPr/>
      </dsp:nvSpPr>
      <dsp:spPr>
        <a:xfrm>
          <a:off x="0" y="2387046"/>
          <a:ext cx="8784936" cy="3780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0092D-0737-4F72-8D04-04E82049639F}">
      <dsp:nvSpPr>
        <dsp:cNvPr id="0" name=""/>
        <dsp:cNvSpPr/>
      </dsp:nvSpPr>
      <dsp:spPr>
        <a:xfrm>
          <a:off x="439246" y="2165646"/>
          <a:ext cx="6149455" cy="44280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35" tIns="0" rIns="232435" bIns="0" numCol="1" spcCol="1270" anchor="ctr" anchorCtr="0">
          <a:noAutofit/>
        </a:bodyPr>
        <a:lstStyle/>
        <a:p>
          <a:pPr marL="0" lvl="0" indent="0" algn="ctr" defTabSz="711200">
            <a:lnSpc>
              <a:spcPct val="90000"/>
            </a:lnSpc>
            <a:spcBef>
              <a:spcPct val="0"/>
            </a:spcBef>
            <a:spcAft>
              <a:spcPct val="35000"/>
            </a:spcAft>
            <a:buNone/>
          </a:pPr>
          <a:r>
            <a:rPr lang="fa-IR" sz="1600" kern="1200" dirty="0">
              <a:solidFill>
                <a:schemeClr val="bg1">
                  <a:lumMod val="95000"/>
                  <a:lumOff val="5000"/>
                </a:schemeClr>
              </a:solidFill>
            </a:rPr>
            <a:t>برای نیروی اصطکاک : یک مثال مفید و یک مثال مضر بنویسید.</a:t>
          </a:r>
        </a:p>
      </dsp:txBody>
      <dsp:txXfrm>
        <a:off x="460862" y="2187262"/>
        <a:ext cx="6106223" cy="399568"/>
      </dsp:txXfrm>
    </dsp:sp>
    <dsp:sp modelId="{907EB3BF-D895-4A9D-8397-B10BC19371F1}">
      <dsp:nvSpPr>
        <dsp:cNvPr id="0" name=""/>
        <dsp:cNvSpPr/>
      </dsp:nvSpPr>
      <dsp:spPr>
        <a:xfrm>
          <a:off x="0" y="3067446"/>
          <a:ext cx="8784936" cy="3780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AA45EB-DC28-4F07-B53B-B0B8EF5B9D7E}">
      <dsp:nvSpPr>
        <dsp:cNvPr id="0" name=""/>
        <dsp:cNvSpPr/>
      </dsp:nvSpPr>
      <dsp:spPr>
        <a:xfrm>
          <a:off x="439246" y="2846046"/>
          <a:ext cx="6149455" cy="4428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35" tIns="0" rIns="232435" bIns="0" numCol="1" spcCol="1270" anchor="ctr" anchorCtr="0">
          <a:noAutofit/>
        </a:bodyPr>
        <a:lstStyle/>
        <a:p>
          <a:pPr marL="0" lvl="0" indent="0" algn="ctr" defTabSz="711200">
            <a:lnSpc>
              <a:spcPct val="90000"/>
            </a:lnSpc>
            <a:spcBef>
              <a:spcPct val="0"/>
            </a:spcBef>
            <a:spcAft>
              <a:spcPct val="35000"/>
            </a:spcAft>
            <a:buNone/>
          </a:pPr>
          <a:r>
            <a:rPr lang="fa-IR" sz="1600" kern="1200" dirty="0">
              <a:solidFill>
                <a:schemeClr val="bg1">
                  <a:lumMod val="95000"/>
                  <a:lumOff val="5000"/>
                </a:schemeClr>
              </a:solidFill>
            </a:rPr>
            <a:t>هر چه از سطح زمین بالاتر رویم وزن و جرم ما چه تغییری می کنند؟</a:t>
          </a:r>
        </a:p>
      </dsp:txBody>
      <dsp:txXfrm>
        <a:off x="460862" y="2867662"/>
        <a:ext cx="6106223" cy="399568"/>
      </dsp:txXfrm>
    </dsp:sp>
    <dsp:sp modelId="{2B53BCED-4DCA-4D10-92CB-D44F032BB6BC}">
      <dsp:nvSpPr>
        <dsp:cNvPr id="0" name=""/>
        <dsp:cNvSpPr/>
      </dsp:nvSpPr>
      <dsp:spPr>
        <a:xfrm>
          <a:off x="0" y="3747846"/>
          <a:ext cx="8784936" cy="378000"/>
        </a:xfrm>
        <a:prstGeom prst="rect">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7B3D6-0260-418A-A3EF-E6A00B43DC0C}">
      <dsp:nvSpPr>
        <dsp:cNvPr id="0" name=""/>
        <dsp:cNvSpPr/>
      </dsp:nvSpPr>
      <dsp:spPr>
        <a:xfrm>
          <a:off x="460027" y="3526446"/>
          <a:ext cx="6149455" cy="44280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35" tIns="0" rIns="232435" bIns="0" numCol="1" spcCol="1270" anchor="ctr" anchorCtr="0">
          <a:noAutofit/>
        </a:bodyPr>
        <a:lstStyle/>
        <a:p>
          <a:pPr marL="0" lvl="0" indent="0" algn="ctr" defTabSz="800100">
            <a:lnSpc>
              <a:spcPct val="90000"/>
            </a:lnSpc>
            <a:spcBef>
              <a:spcPct val="0"/>
            </a:spcBef>
            <a:spcAft>
              <a:spcPct val="35000"/>
            </a:spcAft>
            <a:buNone/>
          </a:pPr>
          <a:r>
            <a:rPr lang="fa-IR" sz="1800" kern="1200" dirty="0">
              <a:solidFill>
                <a:schemeClr val="bg1">
                  <a:lumMod val="95000"/>
                  <a:lumOff val="5000"/>
                </a:schemeClr>
              </a:solidFill>
            </a:rPr>
            <a:t>علت اصلی پرواز هواپیما را بنویسید</a:t>
          </a:r>
        </a:p>
      </dsp:txBody>
      <dsp:txXfrm>
        <a:off x="481643" y="3548062"/>
        <a:ext cx="6106223" cy="399568"/>
      </dsp:txXfrm>
    </dsp:sp>
    <dsp:sp modelId="{048B2A3F-1176-41DC-BC49-79F02E175B9B}">
      <dsp:nvSpPr>
        <dsp:cNvPr id="0" name=""/>
        <dsp:cNvSpPr/>
      </dsp:nvSpPr>
      <dsp:spPr>
        <a:xfrm>
          <a:off x="0" y="4428246"/>
          <a:ext cx="8784936" cy="378000"/>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95B27F-C1EF-42A8-8402-7EA3B4A19DDA}">
      <dsp:nvSpPr>
        <dsp:cNvPr id="0" name=""/>
        <dsp:cNvSpPr/>
      </dsp:nvSpPr>
      <dsp:spPr>
        <a:xfrm>
          <a:off x="439246" y="4206846"/>
          <a:ext cx="6149455" cy="44280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35" tIns="0" rIns="232435" bIns="0" numCol="1" spcCol="1270" anchor="ctr" anchorCtr="0">
          <a:noAutofit/>
        </a:bodyPr>
        <a:lstStyle/>
        <a:p>
          <a:pPr marL="0" lvl="0" indent="0" algn="ctr" defTabSz="800100">
            <a:lnSpc>
              <a:spcPct val="90000"/>
            </a:lnSpc>
            <a:spcBef>
              <a:spcPct val="0"/>
            </a:spcBef>
            <a:spcAft>
              <a:spcPct val="35000"/>
            </a:spcAft>
            <a:buNone/>
          </a:pPr>
          <a:r>
            <a:rPr lang="fa-IR" sz="1800" kern="1200" dirty="0">
              <a:solidFill>
                <a:schemeClr val="bg1">
                  <a:lumMod val="95000"/>
                  <a:lumOff val="5000"/>
                </a:schemeClr>
              </a:solidFill>
            </a:rPr>
            <a:t>سه راه کاهش نیروی اصطکاک را بنویسید:</a:t>
          </a:r>
        </a:p>
      </dsp:txBody>
      <dsp:txXfrm>
        <a:off x="460862" y="4228462"/>
        <a:ext cx="6106223"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1177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50409256-BB9D-4EE1-978B-903609A03B5E}"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2337305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1192516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4273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1249485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6142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929969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83464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141966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1812287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09256-BB9D-4EE1-978B-903609A03B5E}"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112772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409256-BB9D-4EE1-978B-903609A03B5E}"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146503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409256-BB9D-4EE1-978B-903609A03B5E}"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2266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409256-BB9D-4EE1-978B-903609A03B5E}"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3196606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09256-BB9D-4EE1-978B-903609A03B5E}"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7979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409256-BB9D-4EE1-978B-903609A03B5E}"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218063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409256-BB9D-4EE1-978B-903609A03B5E}"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E791C-0A8C-41CF-A358-0882E33B6A3D}" type="slidenum">
              <a:rPr lang="en-US" smtClean="0"/>
              <a:pPr/>
              <a:t>‹#›</a:t>
            </a:fld>
            <a:endParaRPr lang="en-US"/>
          </a:p>
        </p:txBody>
      </p:sp>
    </p:spTree>
    <p:extLst>
      <p:ext uri="{BB962C8B-B14F-4D97-AF65-F5344CB8AC3E}">
        <p14:creationId xmlns:p14="http://schemas.microsoft.com/office/powerpoint/2010/main" val="1978966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0409256-BB9D-4EE1-978B-903609A03B5E}" type="datetimeFigureOut">
              <a:rPr lang="en-US" smtClean="0"/>
              <a:pPr/>
              <a:t>1/7/2025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12E791C-0A8C-41CF-A358-0882E33B6A3D}" type="slidenum">
              <a:rPr lang="en-US" smtClean="0"/>
              <a:pPr/>
              <a:t>‹#›</a:t>
            </a:fld>
            <a:endParaRPr lang="en-US"/>
          </a:p>
        </p:txBody>
      </p:sp>
    </p:spTree>
    <p:extLst>
      <p:ext uri="{BB962C8B-B14F-4D97-AF65-F5344CB8AC3E}">
        <p14:creationId xmlns:p14="http://schemas.microsoft.com/office/powerpoint/2010/main" val="2252246872"/>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2524991" y="459997"/>
            <a:ext cx="6266584" cy="6127840"/>
          </a:xfrm>
          <a:prstGeom prst="rect">
            <a:avLst/>
          </a:prstGeom>
        </p:spPr>
      </p:pic>
    </p:spTree>
    <p:extLst>
      <p:ext uri="{BB962C8B-B14F-4D97-AF65-F5344CB8AC3E}">
        <p14:creationId xmlns:p14="http://schemas.microsoft.com/office/powerpoint/2010/main" val="337105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436420"/>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از نظر دقّت ترازوی دیجیتالی از همه دقیق تر است .</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cs typeface="B Titr" panose="00000700000000000000" pitchFamily="2" charset="-78"/>
              </a:rPr>
              <a:t>در تمام سیارات و تمام مکان ها  ترازوی دو کفه </a:t>
            </a:r>
            <a:r>
              <a:rPr lang="fa-IR" sz="2000">
                <a:cs typeface="B Titr" panose="00000700000000000000" pitchFamily="2" charset="-78"/>
              </a:rPr>
              <a:t>ای ، جرم را به صورت صحیح اندازه گیری می کند.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3884901" y="519545"/>
            <a:ext cx="2009775" cy="2078182"/>
          </a:xfrm>
          <a:prstGeom prst="rect">
            <a:avLst/>
          </a:prstGeom>
        </p:spPr>
      </p:pic>
      <p:pic>
        <p:nvPicPr>
          <p:cNvPr id="3" name="Picture 2"/>
          <p:cNvPicPr>
            <a:picLocks noChangeAspect="1"/>
          </p:cNvPicPr>
          <p:nvPr/>
        </p:nvPicPr>
        <p:blipFill>
          <a:blip r:embed="rId3"/>
          <a:stretch>
            <a:fillRect/>
          </a:stretch>
        </p:blipFill>
        <p:spPr>
          <a:xfrm>
            <a:off x="2005445" y="3275819"/>
            <a:ext cx="4408776" cy="2832305"/>
          </a:xfrm>
          <a:prstGeom prst="rect">
            <a:avLst/>
          </a:prstGeom>
        </p:spPr>
      </p:pic>
    </p:spTree>
    <p:extLst>
      <p:ext uri="{BB962C8B-B14F-4D97-AF65-F5344CB8AC3E}">
        <p14:creationId xmlns:p14="http://schemas.microsoft.com/office/powerpoint/2010/main" val="362554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947" y="342901"/>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rtl="1"/>
            <a:r>
              <a:rPr lang="fa-IR" sz="2000" dirty="0">
                <a:cs typeface="B Titr" panose="00000700000000000000" pitchFamily="2" charset="-78"/>
              </a:rPr>
              <a:t>نیروی مغناطیسی:</a:t>
            </a:r>
          </a:p>
          <a:p>
            <a:pPr algn="r" rtl="1"/>
            <a:endParaRPr lang="fa-IR" sz="2000" dirty="0">
              <a:cs typeface="B Titr" panose="00000700000000000000" pitchFamily="2" charset="-78"/>
            </a:endParaRPr>
          </a:p>
          <a:p>
            <a:pPr algn="r" rtl="1"/>
            <a:endParaRPr lang="fa-IR"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477548" y="2421947"/>
            <a:ext cx="3190443" cy="2389753"/>
          </a:xfrm>
          <a:prstGeom prst="rect">
            <a:avLst/>
          </a:prstGeom>
        </p:spPr>
      </p:pic>
      <p:pic>
        <p:nvPicPr>
          <p:cNvPr id="3" name="Picture 2"/>
          <p:cNvPicPr>
            <a:picLocks noChangeAspect="1"/>
          </p:cNvPicPr>
          <p:nvPr/>
        </p:nvPicPr>
        <p:blipFill>
          <a:blip r:embed="rId3"/>
          <a:stretch>
            <a:fillRect/>
          </a:stretch>
        </p:blipFill>
        <p:spPr>
          <a:xfrm>
            <a:off x="5238750" y="2428875"/>
            <a:ext cx="1714500" cy="2000250"/>
          </a:xfrm>
          <a:prstGeom prst="rect">
            <a:avLst/>
          </a:prstGeom>
        </p:spPr>
      </p:pic>
      <p:pic>
        <p:nvPicPr>
          <p:cNvPr id="5" name="Picture 4"/>
          <p:cNvPicPr>
            <a:picLocks noChangeAspect="1"/>
          </p:cNvPicPr>
          <p:nvPr/>
        </p:nvPicPr>
        <p:blipFill>
          <a:blip r:embed="rId4"/>
          <a:stretch>
            <a:fillRect/>
          </a:stretch>
        </p:blipFill>
        <p:spPr>
          <a:xfrm>
            <a:off x="8367712" y="2438400"/>
            <a:ext cx="2314575" cy="1981200"/>
          </a:xfrm>
          <a:prstGeom prst="rect">
            <a:avLst/>
          </a:prstGeom>
        </p:spPr>
      </p:pic>
      <p:sp>
        <p:nvSpPr>
          <p:cNvPr id="6" name="Rounded Rectangle 5"/>
          <p:cNvSpPr/>
          <p:nvPr/>
        </p:nvSpPr>
        <p:spPr>
          <a:xfrm>
            <a:off x="477548" y="862445"/>
            <a:ext cx="11316134" cy="1257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n>
                  <a:solidFill>
                    <a:schemeClr val="bg2">
                      <a:lumMod val="20000"/>
                      <a:lumOff val="80000"/>
                    </a:schemeClr>
                  </a:solidFill>
                </a:ln>
              </a:rPr>
              <a:t>نیرویی که یک آهن ربا به </a:t>
            </a:r>
            <a:r>
              <a:rPr lang="fa-IR" dirty="0">
                <a:ln>
                  <a:solidFill>
                    <a:schemeClr val="bg2">
                      <a:lumMod val="20000"/>
                      <a:lumOff val="80000"/>
                    </a:schemeClr>
                  </a:solidFill>
                </a:ln>
                <a:solidFill>
                  <a:srgbClr val="FDF321"/>
                </a:solidFill>
              </a:rPr>
              <a:t>آهن ربای دیگر</a:t>
            </a:r>
            <a:r>
              <a:rPr lang="fa-IR" dirty="0">
                <a:ln>
                  <a:solidFill>
                    <a:schemeClr val="bg2">
                      <a:lumMod val="20000"/>
                      <a:lumOff val="80000"/>
                    </a:schemeClr>
                  </a:solidFill>
                </a:ln>
              </a:rPr>
              <a:t>  یا </a:t>
            </a:r>
            <a:r>
              <a:rPr lang="fa-IR" dirty="0">
                <a:ln>
                  <a:solidFill>
                    <a:schemeClr val="bg2">
                      <a:lumMod val="20000"/>
                      <a:lumOff val="80000"/>
                    </a:schemeClr>
                  </a:solidFill>
                </a:ln>
                <a:solidFill>
                  <a:srgbClr val="FDF321"/>
                </a:solidFill>
              </a:rPr>
              <a:t>اجسام مغناطیسی </a:t>
            </a:r>
            <a:r>
              <a:rPr lang="fa-IR" dirty="0">
                <a:ln>
                  <a:solidFill>
                    <a:schemeClr val="bg2">
                      <a:lumMod val="20000"/>
                      <a:lumOff val="80000"/>
                    </a:schemeClr>
                  </a:solidFill>
                </a:ln>
              </a:rPr>
              <a:t>مثل آهن ، نیکل ، کبالت و فولاد  وارد می کند</a:t>
            </a:r>
          </a:p>
          <a:p>
            <a:pPr algn="ctr"/>
            <a:r>
              <a:rPr lang="fa-IR" dirty="0">
                <a:ln>
                  <a:solidFill>
                    <a:schemeClr val="bg2">
                      <a:lumMod val="20000"/>
                      <a:lumOff val="80000"/>
                    </a:schemeClr>
                  </a:solidFill>
                </a:ln>
              </a:rPr>
              <a:t> نیروی مغناطیسی نام دارد.</a:t>
            </a:r>
            <a:endParaRPr lang="en-US" dirty="0">
              <a:ln>
                <a:solidFill>
                  <a:schemeClr val="bg2">
                    <a:lumMod val="20000"/>
                    <a:lumOff val="80000"/>
                  </a:schemeClr>
                </a:solidFill>
              </a:ln>
            </a:endParaRPr>
          </a:p>
        </p:txBody>
      </p:sp>
    </p:spTree>
    <p:extLst>
      <p:ext uri="{BB962C8B-B14F-4D97-AF65-F5344CB8AC3E}">
        <p14:creationId xmlns:p14="http://schemas.microsoft.com/office/powerpoint/2010/main" val="1012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2411557" y="1006061"/>
            <a:ext cx="7562850" cy="4658716"/>
          </a:xfrm>
          <a:prstGeom prst="rect">
            <a:avLst/>
          </a:prstGeom>
        </p:spPr>
      </p:pic>
    </p:spTree>
    <p:extLst>
      <p:ext uri="{BB962C8B-B14F-4D97-AF65-F5344CB8AC3E}">
        <p14:creationId xmlns:p14="http://schemas.microsoft.com/office/powerpoint/2010/main" val="211368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نیروی مغناطیسی در زندگی روزمره کاربرد زیادی دارد.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7865918" y="1239982"/>
            <a:ext cx="3707389" cy="3707389"/>
          </a:xfrm>
          <a:prstGeom prst="rect">
            <a:avLst/>
          </a:prstGeom>
        </p:spPr>
      </p:pic>
      <p:pic>
        <p:nvPicPr>
          <p:cNvPr id="3" name="Picture 2"/>
          <p:cNvPicPr>
            <a:picLocks noChangeAspect="1"/>
          </p:cNvPicPr>
          <p:nvPr/>
        </p:nvPicPr>
        <p:blipFill>
          <a:blip r:embed="rId3"/>
          <a:stretch>
            <a:fillRect/>
          </a:stretch>
        </p:blipFill>
        <p:spPr>
          <a:xfrm>
            <a:off x="4853421" y="1903269"/>
            <a:ext cx="2679122" cy="2679122"/>
          </a:xfrm>
          <a:prstGeom prst="rect">
            <a:avLst/>
          </a:prstGeom>
        </p:spPr>
      </p:pic>
      <p:pic>
        <p:nvPicPr>
          <p:cNvPr id="5" name="Picture 4"/>
          <p:cNvPicPr>
            <a:picLocks noChangeAspect="1"/>
          </p:cNvPicPr>
          <p:nvPr/>
        </p:nvPicPr>
        <p:blipFill>
          <a:blip r:embed="rId4"/>
          <a:stretch>
            <a:fillRect/>
          </a:stretch>
        </p:blipFill>
        <p:spPr>
          <a:xfrm>
            <a:off x="363682" y="2014105"/>
            <a:ext cx="3397204" cy="2568286"/>
          </a:xfrm>
          <a:prstGeom prst="rect">
            <a:avLst/>
          </a:prstGeom>
        </p:spPr>
      </p:pic>
    </p:spTree>
    <p:extLst>
      <p:ext uri="{BB962C8B-B14F-4D97-AF65-F5344CB8AC3E}">
        <p14:creationId xmlns:p14="http://schemas.microsoft.com/office/powerpoint/2010/main" val="136895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کاربرد آهن ربا در جرثقیل الکتریکی:</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3512127" y="462396"/>
            <a:ext cx="4520046" cy="6026728"/>
          </a:xfrm>
          <a:prstGeom prst="rect">
            <a:avLst/>
          </a:prstGeom>
        </p:spPr>
      </p:pic>
    </p:spTree>
    <p:extLst>
      <p:ext uri="{BB962C8B-B14F-4D97-AF65-F5344CB8AC3E}">
        <p14:creationId xmlns:p14="http://schemas.microsoft.com/office/powerpoint/2010/main" val="3367548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5637" y="280556"/>
            <a:ext cx="11658600" cy="6224154"/>
            <a:chOff x="415637" y="280556"/>
            <a:chExt cx="11658600" cy="6224154"/>
          </a:xfrm>
        </p:grpSpPr>
        <p:sp>
          <p:nvSpPr>
            <p:cNvPr id="4" name="Rectangle 3"/>
            <p:cNvSpPr/>
            <p:nvPr/>
          </p:nvSpPr>
          <p:spPr>
            <a:xfrm>
              <a:off x="415637" y="280556"/>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دو میله ی پلاستیکی مثلا دو عدد خودکار پلاستیکی تهیه کنید.یکی را توسط نخی همانند شکل آویزان کنید.</a:t>
              </a:r>
            </a:p>
            <a:p>
              <a:pPr algn="r"/>
              <a:r>
                <a:rPr lang="fa-IR" sz="2000" dirty="0">
                  <a:cs typeface="B Titr" panose="00000700000000000000" pitchFamily="2" charset="-78"/>
                </a:rPr>
                <a:t>دو سر هر میله را با پارچه ی پشمی و یا موهای تمیز و خشک خود مالش دهید.</a:t>
              </a:r>
            </a:p>
            <a:p>
              <a:pPr algn="r"/>
              <a:r>
                <a:rPr lang="fa-IR" sz="2000" dirty="0">
                  <a:cs typeface="B Titr" panose="00000700000000000000" pitchFamily="2" charset="-78"/>
                </a:rPr>
                <a:t>مطابق شکل سر هر دو میله را به هم نزدیک کنید .</a:t>
              </a:r>
            </a:p>
            <a:p>
              <a:pPr algn="r"/>
              <a:r>
                <a:rPr lang="fa-IR" sz="2000" dirty="0">
                  <a:cs typeface="B Titr" panose="00000700000000000000" pitchFamily="2" charset="-78"/>
                </a:rPr>
                <a:t>چه اتفاقی می افتد؟</a:t>
              </a:r>
            </a:p>
            <a:p>
              <a:pPr algn="r"/>
              <a:endParaRPr lang="en-US" sz="2000" dirty="0">
                <a:cs typeface="B Titr" panose="00000700000000000000" pitchFamily="2" charset="-78"/>
              </a:endParaRPr>
            </a:p>
          </p:txBody>
        </p:sp>
        <p:sp>
          <p:nvSpPr>
            <p:cNvPr id="5" name="Oval 4"/>
            <p:cNvSpPr/>
            <p:nvPr/>
          </p:nvSpPr>
          <p:spPr>
            <a:xfrm>
              <a:off x="945573" y="1143000"/>
              <a:ext cx="3470563" cy="31172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Isosceles Triangle 5"/>
            <p:cNvSpPr/>
            <p:nvPr/>
          </p:nvSpPr>
          <p:spPr>
            <a:xfrm rot="9985039">
              <a:off x="3939910" y="1368179"/>
              <a:ext cx="350911" cy="3242393"/>
            </a:xfrm>
            <a:prstGeom prst="triangle">
              <a:avLst/>
            </a:prstGeom>
            <a:ln>
              <a:solidFill>
                <a:schemeClr val="bg1">
                  <a:alpha val="60000"/>
                </a:schemeClr>
              </a:solidFill>
            </a:ln>
            <a:effectLst>
              <a:softEdge rad="3175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Isosceles Triangle 6"/>
            <p:cNvSpPr/>
            <p:nvPr/>
          </p:nvSpPr>
          <p:spPr>
            <a:xfrm rot="11560093">
              <a:off x="1055074" y="1382871"/>
              <a:ext cx="346126" cy="2979624"/>
            </a:xfrm>
            <a:prstGeom prst="triangle">
              <a:avLst/>
            </a:prstGeom>
            <a:ln>
              <a:solidFill>
                <a:schemeClr val="bg1">
                  <a:alpha val="60000"/>
                </a:schemeClr>
              </a:solidFill>
            </a:ln>
            <a:effectLst>
              <a:softEdge rad="3175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cxnSp>
        <p:nvCxnSpPr>
          <p:cNvPr id="10" name="Straight Connector 9"/>
          <p:cNvCxnSpPr/>
          <p:nvPr/>
        </p:nvCxnSpPr>
        <p:spPr>
          <a:xfrm flipH="1">
            <a:off x="2358736" y="1454727"/>
            <a:ext cx="10391" cy="1631373"/>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841" y="2490686"/>
            <a:ext cx="1079790" cy="10797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604" y="2270413"/>
            <a:ext cx="1752565" cy="1752565"/>
          </a:xfrm>
          <a:prstGeom prst="rect">
            <a:avLst/>
          </a:prstGeom>
        </p:spPr>
      </p:pic>
      <p:pic>
        <p:nvPicPr>
          <p:cNvPr id="15" name="Picture 14"/>
          <p:cNvPicPr>
            <a:picLocks noChangeAspect="1"/>
          </p:cNvPicPr>
          <p:nvPr/>
        </p:nvPicPr>
        <p:blipFill>
          <a:blip r:embed="rId4"/>
          <a:stretch>
            <a:fillRect/>
          </a:stretch>
        </p:blipFill>
        <p:spPr>
          <a:xfrm>
            <a:off x="9473912" y="2542623"/>
            <a:ext cx="1847850" cy="2152650"/>
          </a:xfrm>
          <a:prstGeom prst="rect">
            <a:avLst/>
          </a:prstGeom>
        </p:spPr>
      </p:pic>
      <p:sp>
        <p:nvSpPr>
          <p:cNvPr id="16" name="Cloud Callout 15"/>
          <p:cNvSpPr/>
          <p:nvPr/>
        </p:nvSpPr>
        <p:spPr>
          <a:xfrm>
            <a:off x="1818841" y="4468091"/>
            <a:ext cx="5309323" cy="16833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آزمایش کنید!</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80633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در منزل خودکار بار دار شده  را به باریکه ی آب نزدیک کنید و مشاهدات خود را ثبت کنید.</a:t>
            </a:r>
          </a:p>
          <a:p>
            <a:pPr algn="r"/>
            <a:endParaRPr lang="en-US" sz="2000" dirty="0">
              <a:cs typeface="B Titr" panose="00000700000000000000" pitchFamily="2" charset="-78"/>
            </a:endParaRPr>
          </a:p>
        </p:txBody>
      </p:sp>
      <p:sp>
        <p:nvSpPr>
          <p:cNvPr id="3" name="Oval 2"/>
          <p:cNvSpPr/>
          <p:nvPr/>
        </p:nvSpPr>
        <p:spPr>
          <a:xfrm>
            <a:off x="9133609" y="5985163"/>
            <a:ext cx="831273" cy="19742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067791" y="1313152"/>
            <a:ext cx="7689273" cy="4325216"/>
          </a:xfrm>
          <a:prstGeom prst="rect">
            <a:avLst/>
          </a:prstGeom>
        </p:spPr>
      </p:pic>
    </p:spTree>
    <p:extLst>
      <p:ext uri="{BB962C8B-B14F-4D97-AF65-F5344CB8AC3E}">
        <p14:creationId xmlns:p14="http://schemas.microsoft.com/office/powerpoint/2010/main" val="3019572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4855" y="384464"/>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790575" y="1206115"/>
            <a:ext cx="5433580" cy="4322715"/>
          </a:xfrm>
          <a:prstGeom prst="rect">
            <a:avLst/>
          </a:prstGeom>
        </p:spPr>
      </p:pic>
      <p:sp>
        <p:nvSpPr>
          <p:cNvPr id="3" name="Flowchart: Alternate Process 2"/>
          <p:cNvSpPr/>
          <p:nvPr/>
        </p:nvSpPr>
        <p:spPr>
          <a:xfrm>
            <a:off x="6639791" y="602673"/>
            <a:ext cx="5278582" cy="5715000"/>
          </a:xfrm>
          <a:prstGeom prst="flowChartAlternateProcess">
            <a:avLst/>
          </a:prstGeom>
          <a:solidFill>
            <a:srgbClr val="35FBF2"/>
          </a:solidFill>
          <a:ln>
            <a:solidFill>
              <a:srgbClr val="35FB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b="1" dirty="0">
                <a:ln w="22225">
                  <a:solidFill>
                    <a:schemeClr val="accent2"/>
                  </a:solidFill>
                  <a:prstDash val="solid"/>
                </a:ln>
                <a:solidFill>
                  <a:schemeClr val="accent2">
                    <a:lumMod val="40000"/>
                    <a:lumOff val="60000"/>
                  </a:schemeClr>
                </a:solidFill>
                <a:cs typeface="B Titr" panose="00000700000000000000" pitchFamily="2" charset="-78"/>
              </a:rPr>
              <a:t>حتماً تا بحال جذب شدن تکّه های کاغذ </a:t>
            </a:r>
          </a:p>
          <a:p>
            <a:pPr algn="ctr"/>
            <a:r>
              <a:rPr lang="fa-IR" sz="4000" b="1" dirty="0">
                <a:ln w="22225">
                  <a:solidFill>
                    <a:schemeClr val="accent2"/>
                  </a:solidFill>
                  <a:prstDash val="solid"/>
                </a:ln>
                <a:solidFill>
                  <a:schemeClr val="accent2">
                    <a:lumMod val="40000"/>
                    <a:lumOff val="60000"/>
                  </a:schemeClr>
                </a:solidFill>
                <a:cs typeface="B Titr" panose="00000700000000000000" pitchFamily="2" charset="-78"/>
              </a:rPr>
              <a:t>به وسیله ی  شانه ی مالش داده شده به مو ها را </a:t>
            </a:r>
          </a:p>
          <a:p>
            <a:pPr algn="ctr"/>
            <a:r>
              <a:rPr lang="fa-IR" sz="4000" b="1" dirty="0">
                <a:ln w="22225">
                  <a:solidFill>
                    <a:schemeClr val="accent2"/>
                  </a:solidFill>
                  <a:prstDash val="solid"/>
                </a:ln>
                <a:solidFill>
                  <a:schemeClr val="accent2">
                    <a:lumMod val="40000"/>
                    <a:lumOff val="60000"/>
                  </a:schemeClr>
                </a:solidFill>
                <a:cs typeface="B Titr" panose="00000700000000000000" pitchFamily="2" charset="-78"/>
              </a:rPr>
              <a:t>دید ه اید.</a:t>
            </a:r>
          </a:p>
          <a:p>
            <a:pPr algn="ctr"/>
            <a:endParaRPr lang="en-US" sz="4000" b="1" dirty="0">
              <a:ln w="22225">
                <a:solidFill>
                  <a:schemeClr val="accent2"/>
                </a:solidFill>
                <a:prstDash val="solid"/>
              </a:ln>
              <a:solidFill>
                <a:schemeClr val="accent2">
                  <a:lumMod val="40000"/>
                  <a:lumOff val="60000"/>
                </a:schemeClr>
              </a:solidFill>
              <a:cs typeface="B Titr" panose="00000700000000000000" pitchFamily="2" charset="-78"/>
            </a:endParaRPr>
          </a:p>
        </p:txBody>
      </p:sp>
    </p:spTree>
    <p:extLst>
      <p:ext uri="{BB962C8B-B14F-4D97-AF65-F5344CB8AC3E}">
        <p14:creationId xmlns:p14="http://schemas.microsoft.com/office/powerpoint/2010/main" val="582085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800" b="1" dirty="0">
                <a:ln w="22225">
                  <a:solidFill>
                    <a:schemeClr val="accent2"/>
                  </a:solidFill>
                  <a:prstDash val="solid"/>
                </a:ln>
                <a:solidFill>
                  <a:schemeClr val="accent2">
                    <a:lumMod val="40000"/>
                    <a:lumOff val="60000"/>
                  </a:schemeClr>
                </a:solidFill>
                <a:cs typeface="B Titr" panose="00000700000000000000" pitchFamily="2" charset="-78"/>
              </a:rPr>
              <a:t>نیرویی که باعث جذب خرده های  کاغذ به شانه می شود همان نیروی الکتریکی است</a:t>
            </a:r>
            <a:r>
              <a:rPr lang="fa-IR" sz="2000" dirty="0">
                <a:cs typeface="B Titr" panose="00000700000000000000" pitchFamily="2" charset="-78"/>
              </a:rPr>
              <a:t>.</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363682" y="1739829"/>
            <a:ext cx="11658599" cy="4848008"/>
          </a:xfrm>
          <a:prstGeom prst="rect">
            <a:avLst/>
          </a:prstGeom>
        </p:spPr>
      </p:pic>
    </p:spTree>
    <p:extLst>
      <p:ext uri="{BB962C8B-B14F-4D97-AF65-F5344CB8AC3E}">
        <p14:creationId xmlns:p14="http://schemas.microsoft.com/office/powerpoint/2010/main" val="2534051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ماده چیست؟</a:t>
            </a:r>
          </a:p>
          <a:p>
            <a:pPr algn="r"/>
            <a:endParaRPr lang="fa-IR" sz="2000" dirty="0">
              <a:cs typeface="B Titr" panose="00000700000000000000" pitchFamily="2" charset="-78"/>
            </a:endParaRPr>
          </a:p>
          <a:p>
            <a:pPr algn="r"/>
            <a:r>
              <a:rPr lang="fa-IR" sz="2000" dirty="0">
                <a:cs typeface="B Titr" panose="00000700000000000000" pitchFamily="2" charset="-78"/>
              </a:rPr>
              <a:t>تمام چیزهای که در اطراف ما هستندو دارای جرم و حجم هستند ، ماده نام دارند. بعضی از مواد مانند چوب و سنگ شکل ثابتی دارند. موادی که در دمای معمولی شکل آنها تغییر نکند، جامد هستند. موادی که به شکل ظرف خودشان در آیند مایع هستند و موادی که در فضا پخش می شوند و با چشم دیده نمی شوند گاز هستند.</a:t>
            </a:r>
          </a:p>
          <a:p>
            <a:pPr algn="r"/>
            <a:endParaRPr lang="fa-IR" sz="2000" dirty="0">
              <a:cs typeface="B Titr" panose="00000700000000000000" pitchFamily="2" charset="-78"/>
            </a:endParaRPr>
          </a:p>
          <a:p>
            <a:pPr algn="r"/>
            <a:endParaRPr lang="en-US" sz="2000" dirty="0">
              <a:cs typeface="B Titr" panose="00000700000000000000" pitchFamily="2" charset="-78"/>
            </a:endParaRPr>
          </a:p>
        </p:txBody>
      </p:sp>
      <p:sp>
        <p:nvSpPr>
          <p:cNvPr id="3" name="Bevel 2"/>
          <p:cNvSpPr/>
          <p:nvPr/>
        </p:nvSpPr>
        <p:spPr>
          <a:xfrm>
            <a:off x="540327" y="2317174"/>
            <a:ext cx="11378046" cy="4426526"/>
          </a:xfrm>
          <a:prstGeom prst="beve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dirty="0">
                <a:solidFill>
                  <a:srgbClr val="002060"/>
                </a:solidFill>
                <a:cs typeface="B Titr" panose="00000700000000000000" pitchFamily="2" charset="-78"/>
              </a:rPr>
              <a:t>مولکول ها ذرّات بسیار ریز تشکیل دهنده  ی مادّه اند که با چشم دیده نمی شوند.آن ها پیوسته در حال حرکت اند واگراز چیزی بویی به ما می رسد به علّت آن است که مولکول های حاوی بوی آن مادّه درهوا پخش شده وبه بینی ما رسیده اند.</a:t>
            </a:r>
          </a:p>
          <a:p>
            <a:pPr algn="ctr"/>
            <a:endParaRPr lang="fa-IR" dirty="0">
              <a:solidFill>
                <a:srgbClr val="002060"/>
              </a:solidFill>
              <a:cs typeface="B Titr" panose="00000700000000000000" pitchFamily="2" charset="-78"/>
            </a:endParaRPr>
          </a:p>
          <a:p>
            <a:pPr algn="ctr"/>
            <a:r>
              <a:rPr lang="fa-IR" dirty="0">
                <a:solidFill>
                  <a:srgbClr val="002060"/>
                </a:solidFill>
                <a:cs typeface="B Titr" panose="00000700000000000000" pitchFamily="2" charset="-78"/>
              </a:rPr>
              <a:t>مولکول های هرمادّه یکدیگر را می ربایندواین ربایش درمواد جامد بیشترازمواد مایع ودر مایعات بیش تر از گازهاست.</a:t>
            </a:r>
          </a:p>
          <a:p>
            <a:pPr algn="ctr"/>
            <a:endParaRPr lang="fa-IR" dirty="0">
              <a:solidFill>
                <a:srgbClr val="002060"/>
              </a:solidFill>
              <a:cs typeface="B Titr" panose="00000700000000000000" pitchFamily="2" charset="-78"/>
            </a:endParaRPr>
          </a:p>
          <a:p>
            <a:pPr algn="ctr"/>
            <a:r>
              <a:rPr lang="fa-IR" dirty="0">
                <a:solidFill>
                  <a:srgbClr val="002060"/>
                </a:solidFill>
                <a:cs typeface="B Titr" panose="00000700000000000000" pitchFamily="2" charset="-78"/>
              </a:rPr>
              <a:t>*        درگازها،مولکول ها آزادانه حرکت می کنندوتقریبا بین آن ها ربایش وجود ندارد.</a:t>
            </a:r>
          </a:p>
          <a:p>
            <a:pPr algn="ctr"/>
            <a:endParaRPr lang="fa-IR" dirty="0">
              <a:solidFill>
                <a:srgbClr val="002060"/>
              </a:solidFill>
              <a:cs typeface="B Titr" panose="00000700000000000000" pitchFamily="2" charset="-78"/>
            </a:endParaRPr>
          </a:p>
          <a:p>
            <a:pPr algn="ctr"/>
            <a:r>
              <a:rPr lang="fa-IR" dirty="0">
                <a:solidFill>
                  <a:srgbClr val="002060"/>
                </a:solidFill>
                <a:cs typeface="B Titr" panose="00000700000000000000" pitchFamily="2" charset="-78"/>
              </a:rPr>
              <a:t>*        در مایع ها،مولکول ها زنجیروار به هم متّصل هستندواین زنجیرها بر روی هم می لغزندوبه همین علّت به راحتی به شکل ظرفشان در می آیند.</a:t>
            </a:r>
          </a:p>
          <a:p>
            <a:pPr algn="ctr"/>
            <a:endParaRPr lang="fa-IR" dirty="0">
              <a:solidFill>
                <a:srgbClr val="002060"/>
              </a:solidFill>
              <a:cs typeface="B Titr" panose="00000700000000000000" pitchFamily="2" charset="-78"/>
            </a:endParaRPr>
          </a:p>
          <a:p>
            <a:pPr algn="ctr"/>
            <a:r>
              <a:rPr lang="fa-IR" dirty="0">
                <a:solidFill>
                  <a:srgbClr val="002060"/>
                </a:solidFill>
                <a:cs typeface="B Titr" panose="00000700000000000000" pitchFamily="2" charset="-78"/>
              </a:rPr>
              <a:t>*        درجامدها،مولکول ها بسیار نزدیک به هم هستند؛یکدیگررا می ربایندولرزش آن ها فقط در جای خودشان است.</a:t>
            </a:r>
            <a:endParaRPr lang="en-US" dirty="0">
              <a:solidFill>
                <a:srgbClr val="002060"/>
              </a:solidFill>
              <a:cs typeface="B Titr" panose="00000700000000000000" pitchFamily="2" charset="-78"/>
            </a:endParaRPr>
          </a:p>
        </p:txBody>
      </p:sp>
    </p:spTree>
    <p:extLst>
      <p:ext uri="{BB962C8B-B14F-4D97-AF65-F5344CB8AC3E}">
        <p14:creationId xmlns:p14="http://schemas.microsoft.com/office/powerpoint/2010/main" val="339268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چه شباهتی بین تصاویر زیر می بینید؟</a:t>
            </a: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363682" y="979553"/>
            <a:ext cx="4007427" cy="2496207"/>
          </a:xfrm>
          <a:prstGeom prst="rect">
            <a:avLst/>
          </a:prstGeom>
        </p:spPr>
      </p:pic>
      <p:pic>
        <p:nvPicPr>
          <p:cNvPr id="3" name="Picture 2"/>
          <p:cNvPicPr>
            <a:picLocks noChangeAspect="1"/>
          </p:cNvPicPr>
          <p:nvPr/>
        </p:nvPicPr>
        <p:blipFill>
          <a:blip r:embed="rId3"/>
          <a:stretch>
            <a:fillRect/>
          </a:stretch>
        </p:blipFill>
        <p:spPr>
          <a:xfrm>
            <a:off x="5143500" y="3639284"/>
            <a:ext cx="4445798" cy="2948554"/>
          </a:xfrm>
          <a:prstGeom prst="rect">
            <a:avLst/>
          </a:prstGeom>
        </p:spPr>
      </p:pic>
      <p:pic>
        <p:nvPicPr>
          <p:cNvPr id="5" name="Picture 4"/>
          <p:cNvPicPr>
            <a:picLocks noChangeAspect="1"/>
          </p:cNvPicPr>
          <p:nvPr/>
        </p:nvPicPr>
        <p:blipFill>
          <a:blip r:embed="rId4"/>
          <a:stretch>
            <a:fillRect/>
          </a:stretch>
        </p:blipFill>
        <p:spPr>
          <a:xfrm>
            <a:off x="363682" y="3639283"/>
            <a:ext cx="4007427" cy="2948554"/>
          </a:xfrm>
          <a:prstGeom prst="rect">
            <a:avLst/>
          </a:prstGeom>
        </p:spPr>
      </p:pic>
      <p:sp>
        <p:nvSpPr>
          <p:cNvPr id="6" name="Rounded Rectangle 5"/>
          <p:cNvSpPr/>
          <p:nvPr/>
        </p:nvSpPr>
        <p:spPr>
          <a:xfrm>
            <a:off x="4572000" y="979553"/>
            <a:ext cx="7294418" cy="249620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b="1" dirty="0">
                <a:ln w="22225">
                  <a:solidFill>
                    <a:schemeClr val="accent2"/>
                  </a:solidFill>
                  <a:prstDash val="solid"/>
                </a:ln>
                <a:solidFill>
                  <a:schemeClr val="accent2">
                    <a:lumMod val="40000"/>
                    <a:lumOff val="60000"/>
                  </a:schemeClr>
                </a:solidFill>
              </a:rPr>
              <a:t>دو جسم در تماس با یکدیگر به هم نیرو وارد می کنند.</a:t>
            </a:r>
            <a:endParaRPr 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0833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sp>
        <p:nvSpPr>
          <p:cNvPr id="5" name="Bevel 4"/>
          <p:cNvSpPr/>
          <p:nvPr/>
        </p:nvSpPr>
        <p:spPr>
          <a:xfrm>
            <a:off x="503958" y="363682"/>
            <a:ext cx="11518323" cy="6224155"/>
          </a:xfrm>
          <a:prstGeom prst="bevel">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fa-IR" sz="2800" dirty="0">
                <a:ln>
                  <a:solidFill>
                    <a:sysClr val="windowText" lastClr="000000"/>
                  </a:solidFill>
                </a:ln>
                <a:solidFill>
                  <a:srgbClr val="FFFF00"/>
                </a:solidFill>
                <a:cs typeface="B Titr" panose="00000700000000000000" pitchFamily="2" charset="-78"/>
              </a:rPr>
              <a:t>مولکول</a:t>
            </a:r>
            <a:r>
              <a:rPr lang="fa-IR" dirty="0">
                <a:solidFill>
                  <a:schemeClr val="accent5">
                    <a:lumMod val="20000"/>
                    <a:lumOff val="80000"/>
                  </a:schemeClr>
                </a:solidFill>
                <a:cs typeface="B Titr" panose="00000700000000000000" pitchFamily="2" charset="-78"/>
              </a:rPr>
              <a:t> </a:t>
            </a:r>
            <a:r>
              <a:rPr lang="fa-IR" sz="2000" dirty="0">
                <a:ln>
                  <a:solidFill>
                    <a:srgbClr val="002060"/>
                  </a:solidFill>
                </a:ln>
                <a:solidFill>
                  <a:srgbClr val="002060"/>
                </a:solidFill>
                <a:cs typeface="B Titr" panose="00000700000000000000" pitchFamily="2" charset="-78"/>
              </a:rPr>
              <a:t>ها ذرّات بسیار ریز تشکیل دهنده  ی مادّه اند که با چشم دیده نمی شوند.آن ها پیوسته در حال حرکت اند واگراز چیزی بویی به ما می رسد به علّت آن است که مولکول های حاوی بوی آن مادّه درهوا پخش شده وبه بینی ما رسیده اند.</a:t>
            </a:r>
          </a:p>
          <a:p>
            <a:pPr algn="r"/>
            <a:endParaRPr lang="fa-IR" sz="2000" dirty="0">
              <a:ln>
                <a:solidFill>
                  <a:srgbClr val="002060"/>
                </a:solidFill>
              </a:ln>
              <a:solidFill>
                <a:srgbClr val="002060"/>
              </a:solidFill>
              <a:cs typeface="B Titr" panose="00000700000000000000" pitchFamily="2" charset="-78"/>
            </a:endParaRPr>
          </a:p>
          <a:p>
            <a:pPr algn="r"/>
            <a:r>
              <a:rPr lang="fa-IR" sz="2000" dirty="0">
                <a:ln>
                  <a:solidFill>
                    <a:srgbClr val="002060"/>
                  </a:solidFill>
                </a:ln>
                <a:solidFill>
                  <a:srgbClr val="002060"/>
                </a:solidFill>
                <a:cs typeface="B Titr" panose="00000700000000000000" pitchFamily="2" charset="-78"/>
              </a:rPr>
              <a:t>مولکول های هرمادّه یکدیگر را می ربایندواین ربایش درمواد جامد بیشترازمواد مایع ودر مایعات بیش تر از گازهاست.</a:t>
            </a:r>
          </a:p>
          <a:p>
            <a:pPr algn="r"/>
            <a:endParaRPr lang="fa-IR" sz="2000" dirty="0">
              <a:ln>
                <a:solidFill>
                  <a:srgbClr val="002060"/>
                </a:solidFill>
              </a:ln>
              <a:solidFill>
                <a:srgbClr val="002060"/>
              </a:solidFill>
              <a:cs typeface="B Titr" panose="00000700000000000000" pitchFamily="2" charset="-78"/>
            </a:endParaRPr>
          </a:p>
          <a:p>
            <a:pPr algn="r"/>
            <a:r>
              <a:rPr lang="fa-IR" sz="2000" dirty="0">
                <a:ln>
                  <a:solidFill>
                    <a:srgbClr val="002060"/>
                  </a:solidFill>
                </a:ln>
                <a:solidFill>
                  <a:srgbClr val="002060"/>
                </a:solidFill>
                <a:cs typeface="B Titr" panose="00000700000000000000" pitchFamily="2" charset="-78"/>
              </a:rPr>
              <a:t>*        درگازها،مولکول ها آزادانه حرکت می کنندوتقریبا بین آن ها ربایش وجود ندارد.</a:t>
            </a:r>
          </a:p>
          <a:p>
            <a:pPr algn="r"/>
            <a:endParaRPr lang="fa-IR" sz="2000" dirty="0">
              <a:ln>
                <a:solidFill>
                  <a:srgbClr val="002060"/>
                </a:solidFill>
              </a:ln>
              <a:solidFill>
                <a:srgbClr val="002060"/>
              </a:solidFill>
              <a:cs typeface="B Titr" panose="00000700000000000000" pitchFamily="2" charset="-78"/>
            </a:endParaRPr>
          </a:p>
          <a:p>
            <a:pPr algn="r"/>
            <a:r>
              <a:rPr lang="fa-IR" sz="2000" dirty="0">
                <a:ln>
                  <a:solidFill>
                    <a:srgbClr val="002060"/>
                  </a:solidFill>
                </a:ln>
                <a:solidFill>
                  <a:srgbClr val="002060"/>
                </a:solidFill>
                <a:cs typeface="B Titr" panose="00000700000000000000" pitchFamily="2" charset="-78"/>
              </a:rPr>
              <a:t>*        در مایع ها،مولکول ها زنجیروار به هم متّصل هستندواین زنجیرها بر روی هم می لغزندوبه همین علّت به راحتی به شکل ظرفشان در می آیند.</a:t>
            </a:r>
          </a:p>
          <a:p>
            <a:pPr algn="r"/>
            <a:endParaRPr lang="fa-IR" sz="2000" dirty="0">
              <a:ln>
                <a:solidFill>
                  <a:srgbClr val="002060"/>
                </a:solidFill>
              </a:ln>
              <a:solidFill>
                <a:srgbClr val="002060"/>
              </a:solidFill>
              <a:cs typeface="B Titr" panose="00000700000000000000" pitchFamily="2" charset="-78"/>
            </a:endParaRPr>
          </a:p>
          <a:p>
            <a:pPr algn="r"/>
            <a:r>
              <a:rPr lang="fa-IR" sz="2000" dirty="0">
                <a:ln>
                  <a:solidFill>
                    <a:srgbClr val="002060"/>
                  </a:solidFill>
                </a:ln>
                <a:solidFill>
                  <a:srgbClr val="002060"/>
                </a:solidFill>
                <a:cs typeface="B Titr" panose="00000700000000000000" pitchFamily="2" charset="-78"/>
              </a:rPr>
              <a:t>*        درجامدها،مولکول ها بسیار نزدیک به هم هستند؛یکدیگررا می ربایندولرزش آن ها فقط در جای خودشان است</a:t>
            </a:r>
            <a:r>
              <a:rPr lang="fa-IR" dirty="0">
                <a:ln>
                  <a:solidFill>
                    <a:srgbClr val="002060"/>
                  </a:solidFill>
                </a:ln>
                <a:solidFill>
                  <a:srgbClr val="002060"/>
                </a:solidFill>
                <a:cs typeface="B Titr" panose="00000700000000000000" pitchFamily="2" charset="-78"/>
              </a:rPr>
              <a:t>.</a:t>
            </a:r>
            <a:endParaRPr lang="en-US" dirty="0">
              <a:ln>
                <a:solidFill>
                  <a:srgbClr val="002060"/>
                </a:solidFill>
              </a:ln>
              <a:solidFill>
                <a:srgbClr val="002060"/>
              </a:solidFill>
              <a:cs typeface="B Titr" panose="00000700000000000000" pitchFamily="2" charset="-78"/>
            </a:endParaRPr>
          </a:p>
        </p:txBody>
      </p:sp>
    </p:spTree>
    <p:extLst>
      <p:ext uri="{BB962C8B-B14F-4D97-AF65-F5344CB8AC3E}">
        <p14:creationId xmlns:p14="http://schemas.microsoft.com/office/powerpoint/2010/main" val="3903333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6889172" y="1647449"/>
            <a:ext cx="4158096" cy="2756998"/>
          </a:xfrm>
          <a:prstGeom prst="rect">
            <a:avLst/>
          </a:prstGeom>
        </p:spPr>
      </p:pic>
      <p:pic>
        <p:nvPicPr>
          <p:cNvPr id="3" name="Picture 2"/>
          <p:cNvPicPr>
            <a:picLocks noChangeAspect="1"/>
          </p:cNvPicPr>
          <p:nvPr/>
        </p:nvPicPr>
        <p:blipFill>
          <a:blip r:embed="rId3"/>
          <a:stretch>
            <a:fillRect/>
          </a:stretch>
        </p:blipFill>
        <p:spPr>
          <a:xfrm>
            <a:off x="1091046" y="1291936"/>
            <a:ext cx="4191000" cy="4191000"/>
          </a:xfrm>
          <a:prstGeom prst="rect">
            <a:avLst/>
          </a:prstGeom>
        </p:spPr>
      </p:pic>
    </p:spTree>
    <p:extLst>
      <p:ext uri="{BB962C8B-B14F-4D97-AF65-F5344CB8AC3E}">
        <p14:creationId xmlns:p14="http://schemas.microsoft.com/office/powerpoint/2010/main" val="333898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sp>
        <p:nvSpPr>
          <p:cNvPr id="2" name="Horizontal Scroll 1"/>
          <p:cNvSpPr/>
          <p:nvPr/>
        </p:nvSpPr>
        <p:spPr>
          <a:xfrm>
            <a:off x="613064" y="550718"/>
            <a:ext cx="11066318" cy="2608118"/>
          </a:xfrm>
          <a:prstGeom prst="horizontalScroll">
            <a:avLst/>
          </a:prstGeom>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cs typeface="B Titr" panose="00000700000000000000" pitchFamily="2" charset="-78"/>
              </a:rPr>
              <a:t> </a:t>
            </a:r>
            <a:r>
              <a:rPr lang="fa-IR" sz="3200" b="1" dirty="0">
                <a:ln w="22225">
                  <a:solidFill>
                    <a:schemeClr val="accent2"/>
                  </a:solidFill>
                  <a:prstDash val="solid"/>
                </a:ln>
                <a:solidFill>
                  <a:schemeClr val="accent2">
                    <a:lumMod val="40000"/>
                    <a:lumOff val="60000"/>
                  </a:schemeClr>
                </a:solidFill>
                <a:cs typeface="B Titr" panose="00000700000000000000" pitchFamily="2" charset="-78"/>
              </a:rPr>
              <a:t>اتم</a:t>
            </a:r>
            <a:r>
              <a:rPr lang="fa-IR" dirty="0">
                <a:cs typeface="B Titr" panose="00000700000000000000" pitchFamily="2" charset="-78"/>
              </a:rPr>
              <a:t>،واحدکوچکتری ازمولکول است ودرواقع مولکول از اتم ساخته شده است.موادّی که فقط ازیک نوع اتم تشکیل شده اند،عنصرنامیده می شوند.مانند:طلا،آهن،جیوه</a:t>
            </a:r>
          </a:p>
          <a:p>
            <a:pPr algn="ctr"/>
            <a:endParaRPr lang="fa-IR" dirty="0">
              <a:cs typeface="B Titr" panose="00000700000000000000" pitchFamily="2" charset="-78"/>
            </a:endParaRPr>
          </a:p>
          <a:p>
            <a:pPr algn="ctr"/>
            <a:r>
              <a:rPr lang="fa-IR" dirty="0">
                <a:cs typeface="B Titr" panose="00000700000000000000" pitchFamily="2" charset="-78"/>
              </a:rPr>
              <a:t>*  اگرمولکول های یک مادّه،ترکیبی ازدویاچندنوع اتم باشند،آن هارامواد مرکّب می گویند.مانند نمک،پلاستیک،کاغذ</a:t>
            </a:r>
          </a:p>
          <a:p>
            <a:pPr algn="ctr"/>
            <a:endParaRPr lang="fa-IR" dirty="0">
              <a:cs typeface="B Titr" panose="00000700000000000000" pitchFamily="2" charset="-78"/>
            </a:endParaRPr>
          </a:p>
          <a:p>
            <a:pPr algn="ctr"/>
            <a:r>
              <a:rPr lang="fa-IR" dirty="0">
                <a:cs typeface="B Titr" panose="00000700000000000000" pitchFamily="2" charset="-78"/>
              </a:rPr>
              <a:t> </a:t>
            </a:r>
            <a:endParaRPr lang="en-US"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1714500" y="3158836"/>
            <a:ext cx="2946688" cy="3122408"/>
          </a:xfrm>
          <a:prstGeom prst="rect">
            <a:avLst/>
          </a:prstGeom>
        </p:spPr>
      </p:pic>
      <p:sp>
        <p:nvSpPr>
          <p:cNvPr id="5" name="Left Arrow 4"/>
          <p:cNvSpPr/>
          <p:nvPr/>
        </p:nvSpPr>
        <p:spPr>
          <a:xfrm>
            <a:off x="5455227" y="4000500"/>
            <a:ext cx="4852555" cy="1600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ملکول نمک</a:t>
            </a:r>
            <a:endPar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ctangle 5">
            <a:extLst>
              <a:ext uri="{FF2B5EF4-FFF2-40B4-BE49-F238E27FC236}">
                <a16:creationId xmlns:a16="http://schemas.microsoft.com/office/drawing/2014/main" id="{0A952AE8-75CC-426B-B88D-C082D5A21299}"/>
              </a:ext>
            </a:extLst>
          </p:cNvPr>
          <p:cNvSpPr/>
          <p:nvPr/>
        </p:nvSpPr>
        <p:spPr>
          <a:xfrm>
            <a:off x="3048000" y="751344"/>
            <a:ext cx="6096000" cy="369332"/>
          </a:xfrm>
          <a:prstGeom prst="rect">
            <a:avLst/>
          </a:prstGeom>
        </p:spPr>
        <p:txBody>
          <a:bodyPr>
            <a:spAutoFit/>
          </a:bodyPr>
          <a:lstStyle/>
          <a:p>
            <a:pPr algn="r"/>
            <a:endParaRPr lang="en-US" b="0" i="0" dirty="0">
              <a:solidFill>
                <a:srgbClr val="1D2125"/>
              </a:solidFill>
              <a:effectLst/>
              <a:latin typeface="-apple-system"/>
            </a:endParaRPr>
          </a:p>
        </p:txBody>
      </p:sp>
    </p:spTree>
    <p:extLst>
      <p:ext uri="{BB962C8B-B14F-4D97-AF65-F5344CB8AC3E}">
        <p14:creationId xmlns:p14="http://schemas.microsoft.com/office/powerpoint/2010/main" val="4153582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ساختار اتم:</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5070764" y="960468"/>
            <a:ext cx="6405130" cy="53901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003" y="2623272"/>
            <a:ext cx="2042006" cy="2088680"/>
          </a:xfrm>
          <a:prstGeom prst="rect">
            <a:avLst/>
          </a:prstGeom>
        </p:spPr>
      </p:pic>
    </p:spTree>
    <p:extLst>
      <p:ext uri="{BB962C8B-B14F-4D97-AF65-F5344CB8AC3E}">
        <p14:creationId xmlns:p14="http://schemas.microsoft.com/office/powerpoint/2010/main" val="3369176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205466" y="1540613"/>
            <a:ext cx="4762500" cy="3181350"/>
          </a:xfrm>
          <a:prstGeom prst="rect">
            <a:avLst/>
          </a:prstGeom>
        </p:spPr>
      </p:pic>
      <p:sp>
        <p:nvSpPr>
          <p:cNvPr id="3" name="Round Diagonal Corner Rectangle 2"/>
          <p:cNvSpPr/>
          <p:nvPr/>
        </p:nvSpPr>
        <p:spPr>
          <a:xfrm>
            <a:off x="6416729" y="627320"/>
            <a:ext cx="5156790" cy="5380075"/>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3600" dirty="0">
                <a:ln>
                  <a:solidFill>
                    <a:schemeClr val="accent2">
                      <a:lumMod val="60000"/>
                      <a:lumOff val="40000"/>
                    </a:schemeClr>
                  </a:solidFill>
                </a:ln>
                <a:cs typeface="B Titr" panose="00000700000000000000" pitchFamily="2" charset="-78"/>
              </a:rPr>
              <a:t>در شرایط عادی پروتون ها هرگز اتم را ترک نمی کنند.</a:t>
            </a:r>
          </a:p>
          <a:p>
            <a:pPr algn="ctr"/>
            <a:r>
              <a:rPr lang="fa-IR" sz="3600" dirty="0">
                <a:ln>
                  <a:solidFill>
                    <a:schemeClr val="accent2">
                      <a:lumMod val="60000"/>
                      <a:lumOff val="40000"/>
                    </a:schemeClr>
                  </a:solidFill>
                </a:ln>
                <a:cs typeface="B Titr" panose="00000700000000000000" pitchFamily="2" charset="-78"/>
              </a:rPr>
              <a:t>اما بعضی از </a:t>
            </a:r>
            <a:r>
              <a:rPr lang="fa-IR" sz="3600" dirty="0">
                <a:ln>
                  <a:solidFill>
                    <a:schemeClr val="accent2">
                      <a:lumMod val="60000"/>
                      <a:lumOff val="40000"/>
                    </a:schemeClr>
                  </a:solidFill>
                </a:ln>
                <a:solidFill>
                  <a:schemeClr val="accent2">
                    <a:lumMod val="75000"/>
                  </a:schemeClr>
                </a:solidFill>
                <a:cs typeface="B Titr" panose="00000700000000000000" pitchFamily="2" charset="-78"/>
              </a:rPr>
              <a:t>الکترون ها </a:t>
            </a:r>
          </a:p>
          <a:p>
            <a:pPr algn="ctr"/>
            <a:r>
              <a:rPr lang="fa-IR" sz="3600" dirty="0">
                <a:ln>
                  <a:solidFill>
                    <a:schemeClr val="accent2">
                      <a:lumMod val="60000"/>
                      <a:lumOff val="40000"/>
                    </a:schemeClr>
                  </a:solidFill>
                </a:ln>
                <a:cs typeface="B Titr" panose="00000700000000000000" pitchFamily="2" charset="-78"/>
              </a:rPr>
              <a:t>می توانند از اتم جدا شوند و به اتم های دیگر متصل شوند.</a:t>
            </a:r>
            <a:endParaRPr lang="en-US" sz="3600" dirty="0">
              <a:ln>
                <a:solidFill>
                  <a:schemeClr val="accent2">
                    <a:lumMod val="60000"/>
                    <a:lumOff val="40000"/>
                  </a:schemeClr>
                </a:solidFill>
              </a:ln>
              <a:cs typeface="B Titr" panose="00000700000000000000" pitchFamily="2" charset="-78"/>
            </a:endParaRPr>
          </a:p>
        </p:txBody>
      </p:sp>
    </p:spTree>
    <p:extLst>
      <p:ext uri="{BB962C8B-B14F-4D97-AF65-F5344CB8AC3E}">
        <p14:creationId xmlns:p14="http://schemas.microsoft.com/office/powerpoint/2010/main" val="3521427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یکی از روش های تولید بار الکتریکی روش مالش است.</a:t>
            </a:r>
          </a:p>
          <a:p>
            <a:pPr algn="r"/>
            <a:r>
              <a:rPr lang="fa-IR" sz="2000" dirty="0">
                <a:cs typeface="B Titr" panose="00000700000000000000" pitchFamily="2" charset="-78"/>
              </a:rPr>
              <a:t>در این روش تعدادی الکترون از یک جسم جدا شده و به جسم دیگر می روند.</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cs typeface="B Titr" panose="00000700000000000000" pitchFamily="2" charset="-78"/>
              </a:rPr>
              <a:t>در مالش باید هر دو جسم نارسانا باشند .</a:t>
            </a:r>
          </a:p>
          <a:p>
            <a:pPr algn="r"/>
            <a:endParaRPr lang="fa-IR" sz="2000" dirty="0">
              <a:cs typeface="B Titr" panose="00000700000000000000" pitchFamily="2" charset="-78"/>
            </a:endParaRPr>
          </a:p>
          <a:p>
            <a:pPr algn="r"/>
            <a:endParaRPr lang="en-US" sz="2000" dirty="0">
              <a:cs typeface="B Titr" panose="000007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81" y="2249631"/>
            <a:ext cx="3764973" cy="2823730"/>
          </a:xfrm>
          <a:prstGeom prst="rect">
            <a:avLst/>
          </a:prstGeom>
        </p:spPr>
      </p:pic>
      <p:pic>
        <p:nvPicPr>
          <p:cNvPr id="3" name="Picture 2"/>
          <p:cNvPicPr>
            <a:picLocks noChangeAspect="1"/>
          </p:cNvPicPr>
          <p:nvPr/>
        </p:nvPicPr>
        <p:blipFill>
          <a:blip r:embed="rId3"/>
          <a:stretch>
            <a:fillRect/>
          </a:stretch>
        </p:blipFill>
        <p:spPr>
          <a:xfrm>
            <a:off x="7994073" y="2215861"/>
            <a:ext cx="3810000" cy="2857500"/>
          </a:xfrm>
          <a:prstGeom prst="rect">
            <a:avLst/>
          </a:prstGeom>
        </p:spPr>
      </p:pic>
    </p:spTree>
    <p:extLst>
      <p:ext uri="{BB962C8B-B14F-4D97-AF65-F5344CB8AC3E}">
        <p14:creationId xmlns:p14="http://schemas.microsoft.com/office/powerpoint/2010/main" val="993180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در دو چرخه سواری وقتی می خواهید سرعت خود را کم کنید و دو چرخه را متوقف کنید چه می کنید؟</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cs typeface="B Titr" panose="00000700000000000000" pitchFamily="2" charset="-78"/>
              </a:rPr>
              <a:t>یا فوتبالیستی که توپ را شوت می کند بعد از مدت کوتاهی توپ می ایستد.</a:t>
            </a:r>
          </a:p>
          <a:p>
            <a:pPr algn="r"/>
            <a:endParaRPr lang="fa-IR" sz="2000" dirty="0">
              <a:cs typeface="B Titr" panose="00000700000000000000" pitchFamily="2" charset="-78"/>
            </a:endParaRP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363682" y="766368"/>
            <a:ext cx="3273136" cy="3386984"/>
          </a:xfrm>
          <a:prstGeom prst="rect">
            <a:avLst/>
          </a:prstGeom>
        </p:spPr>
      </p:pic>
      <p:pic>
        <p:nvPicPr>
          <p:cNvPr id="3" name="Picture 2"/>
          <p:cNvPicPr>
            <a:picLocks noChangeAspect="1"/>
          </p:cNvPicPr>
          <p:nvPr/>
        </p:nvPicPr>
        <p:blipFill>
          <a:blip r:embed="rId3"/>
          <a:stretch>
            <a:fillRect/>
          </a:stretch>
        </p:blipFill>
        <p:spPr>
          <a:xfrm>
            <a:off x="7346372" y="844746"/>
            <a:ext cx="2369127" cy="1575469"/>
          </a:xfrm>
          <a:prstGeom prst="rect">
            <a:avLst/>
          </a:prstGeom>
        </p:spPr>
      </p:pic>
      <p:pic>
        <p:nvPicPr>
          <p:cNvPr id="5" name="Picture 4"/>
          <p:cNvPicPr>
            <a:picLocks noChangeAspect="1"/>
          </p:cNvPicPr>
          <p:nvPr/>
        </p:nvPicPr>
        <p:blipFill>
          <a:blip r:embed="rId4"/>
          <a:stretch>
            <a:fillRect/>
          </a:stretch>
        </p:blipFill>
        <p:spPr>
          <a:xfrm>
            <a:off x="7913542" y="3600451"/>
            <a:ext cx="2612448" cy="2390112"/>
          </a:xfrm>
          <a:prstGeom prst="rect">
            <a:avLst/>
          </a:prstGeom>
        </p:spPr>
      </p:pic>
      <p:sp>
        <p:nvSpPr>
          <p:cNvPr id="6" name="Cloud Callout 5"/>
          <p:cNvSpPr/>
          <p:nvPr/>
        </p:nvSpPr>
        <p:spPr>
          <a:xfrm>
            <a:off x="2088573" y="4229099"/>
            <a:ext cx="4675909" cy="20158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fa-IR" dirty="0"/>
              <a:t>چه نیرویی سبب کند شدن دوچرخه و یا ایستادن توپ</a:t>
            </a:r>
          </a:p>
          <a:p>
            <a:pPr algn="ctr"/>
            <a:r>
              <a:rPr lang="fa-IR" dirty="0"/>
              <a:t> می شود؟</a:t>
            </a:r>
            <a:endParaRPr lang="en-US" dirty="0"/>
          </a:p>
        </p:txBody>
      </p:sp>
    </p:spTree>
    <p:extLst>
      <p:ext uri="{BB962C8B-B14F-4D97-AF65-F5344CB8AC3E}">
        <p14:creationId xmlns:p14="http://schemas.microsoft.com/office/powerpoint/2010/main" val="405810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اصطکاک:</a:t>
            </a: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3647208" y="3164101"/>
            <a:ext cx="4833505" cy="2706763"/>
          </a:xfrm>
          <a:prstGeom prst="rect">
            <a:avLst/>
          </a:prstGeom>
        </p:spPr>
      </p:pic>
      <p:sp>
        <p:nvSpPr>
          <p:cNvPr id="3" name="Rounded Rectangle 2"/>
          <p:cNvSpPr/>
          <p:nvPr/>
        </p:nvSpPr>
        <p:spPr>
          <a:xfrm>
            <a:off x="545523" y="820882"/>
            <a:ext cx="11294918" cy="21977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a-IR" sz="2800" dirty="0">
                <a:ln>
                  <a:solidFill>
                    <a:sysClr val="windowText" lastClr="000000"/>
                  </a:solidFill>
                </a:ln>
                <a:cs typeface="B Titr" panose="00000700000000000000" pitchFamily="2" charset="-78"/>
              </a:rPr>
              <a:t>نیروی است که مانع حرکت جسمی روی جسم یا سطح دیگر  می شود .</a:t>
            </a:r>
          </a:p>
          <a:p>
            <a:pPr algn="ctr"/>
            <a:endParaRPr lang="fa-IR" sz="2800" dirty="0">
              <a:cs typeface="B Titr" panose="00000700000000000000" pitchFamily="2" charset="-78"/>
            </a:endParaRPr>
          </a:p>
          <a:p>
            <a:pPr algn="ctr"/>
            <a:r>
              <a:rPr lang="fa-IR" sz="2800" dirty="0">
                <a:cs typeface="B Titr" panose="00000700000000000000" pitchFamily="2" charset="-78"/>
              </a:rPr>
              <a:t>جهت نیروی اصطکاک همیشه مخالف جهت حرکت جسم است.</a:t>
            </a:r>
            <a:endParaRPr lang="en-US" sz="2800" dirty="0">
              <a:cs typeface="B Titr" panose="00000700000000000000" pitchFamily="2" charset="-78"/>
            </a:endParaRPr>
          </a:p>
        </p:txBody>
      </p:sp>
    </p:spTree>
    <p:extLst>
      <p:ext uri="{BB962C8B-B14F-4D97-AF65-F5344CB8AC3E}">
        <p14:creationId xmlns:p14="http://schemas.microsoft.com/office/powerpoint/2010/main" val="1128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a:cs typeface="B Titr" panose="00000700000000000000" pitchFamily="2" charset="-78"/>
              </a:rPr>
              <a:t>اصطکاک نیرویی است که در مقابل حرکت اجسام مقاومت می کند.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900112" y="1004887"/>
            <a:ext cx="10391775" cy="4848225"/>
          </a:xfrm>
          <a:prstGeom prst="rect">
            <a:avLst/>
          </a:prstGeom>
        </p:spPr>
      </p:pic>
    </p:spTree>
    <p:extLst>
      <p:ext uri="{BB962C8B-B14F-4D97-AF65-F5344CB8AC3E}">
        <p14:creationId xmlns:p14="http://schemas.microsoft.com/office/powerpoint/2010/main" val="267014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a:cs typeface="B Titr" panose="00000700000000000000" pitchFamily="2" charset="-78"/>
              </a:rPr>
              <a:t>یعنی زمانی که دو جسم با هم در تماس هستند، پستی و بلندی های سطوح آن ها در هم گیر کرده و نیرویی ایجاد می کند که از حرکت جسم جلوگیری می کند. این نیرو را اصطکاک می نامیم.</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250373" y="1846118"/>
            <a:ext cx="9525000" cy="3810000"/>
          </a:xfrm>
          <a:prstGeom prst="rect">
            <a:avLst/>
          </a:prstGeom>
        </p:spPr>
      </p:pic>
    </p:spTree>
    <p:extLst>
      <p:ext uri="{BB962C8B-B14F-4D97-AF65-F5344CB8AC3E}">
        <p14:creationId xmlns:p14="http://schemas.microsoft.com/office/powerpoint/2010/main" val="308423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آیا موقعیت هایی را می شناسید که دو جسم بدون تماس با یکدیگر به هم نیرو وارد کنند؟</a:t>
            </a: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534697" y="1132610"/>
            <a:ext cx="4643006" cy="2449223"/>
          </a:xfrm>
          <a:prstGeom prst="rect">
            <a:avLst/>
          </a:prstGeom>
        </p:spPr>
      </p:pic>
      <p:pic>
        <p:nvPicPr>
          <p:cNvPr id="3" name="Picture 2"/>
          <p:cNvPicPr>
            <a:picLocks noChangeAspect="1"/>
          </p:cNvPicPr>
          <p:nvPr/>
        </p:nvPicPr>
        <p:blipFill>
          <a:blip r:embed="rId3"/>
          <a:stretch>
            <a:fillRect/>
          </a:stretch>
        </p:blipFill>
        <p:spPr>
          <a:xfrm>
            <a:off x="1662545" y="3361171"/>
            <a:ext cx="2765714" cy="3226666"/>
          </a:xfrm>
          <a:prstGeom prst="rect">
            <a:avLst/>
          </a:prstGeom>
        </p:spPr>
      </p:pic>
      <p:pic>
        <p:nvPicPr>
          <p:cNvPr id="5" name="Picture 4"/>
          <p:cNvPicPr>
            <a:picLocks noChangeAspect="1"/>
          </p:cNvPicPr>
          <p:nvPr/>
        </p:nvPicPr>
        <p:blipFill>
          <a:blip r:embed="rId4"/>
          <a:stretch>
            <a:fillRect/>
          </a:stretch>
        </p:blipFill>
        <p:spPr>
          <a:xfrm>
            <a:off x="5517139" y="3361171"/>
            <a:ext cx="2305050" cy="1981200"/>
          </a:xfrm>
          <a:prstGeom prst="rect">
            <a:avLst/>
          </a:prstGeom>
        </p:spPr>
      </p:pic>
      <p:pic>
        <p:nvPicPr>
          <p:cNvPr id="6" name="Picture 5"/>
          <p:cNvPicPr>
            <a:picLocks noChangeAspect="1"/>
          </p:cNvPicPr>
          <p:nvPr/>
        </p:nvPicPr>
        <p:blipFill>
          <a:blip r:embed="rId5"/>
          <a:stretch>
            <a:fillRect/>
          </a:stretch>
        </p:blipFill>
        <p:spPr>
          <a:xfrm>
            <a:off x="7756814" y="3361171"/>
            <a:ext cx="2114550" cy="1986107"/>
          </a:xfrm>
          <a:prstGeom prst="rect">
            <a:avLst/>
          </a:prstGeom>
        </p:spPr>
      </p:pic>
      <p:pic>
        <p:nvPicPr>
          <p:cNvPr id="7" name="Picture 6"/>
          <p:cNvPicPr>
            <a:picLocks noChangeAspect="1"/>
          </p:cNvPicPr>
          <p:nvPr/>
        </p:nvPicPr>
        <p:blipFill>
          <a:blip r:embed="rId6"/>
          <a:stretch>
            <a:fillRect/>
          </a:stretch>
        </p:blipFill>
        <p:spPr>
          <a:xfrm>
            <a:off x="9994972" y="3342121"/>
            <a:ext cx="1714500" cy="2000250"/>
          </a:xfrm>
          <a:prstGeom prst="rect">
            <a:avLst/>
          </a:prstGeom>
        </p:spPr>
      </p:pic>
    </p:spTree>
    <p:extLst>
      <p:ext uri="{BB962C8B-B14F-4D97-AF65-F5344CB8AC3E}">
        <p14:creationId xmlns:p14="http://schemas.microsoft.com/office/powerpoint/2010/main" val="307959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اصطکاک یک نیروی تماسی است یا غیر تماسی؟</a:t>
            </a:r>
          </a:p>
        </p:txBody>
      </p:sp>
      <p:sp>
        <p:nvSpPr>
          <p:cNvPr id="2" name="Cube 1"/>
          <p:cNvSpPr/>
          <p:nvPr/>
        </p:nvSpPr>
        <p:spPr>
          <a:xfrm>
            <a:off x="3283527" y="550719"/>
            <a:ext cx="2421082" cy="1652154"/>
          </a:xfrm>
          <a:prstGeom prst="cube">
            <a:avLst/>
          </a:prstGeom>
          <a:solidFill>
            <a:schemeClr val="accent2">
              <a:lumMod val="40000"/>
              <a:lumOff val="6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400" dirty="0">
                <a:ln>
                  <a:solidFill>
                    <a:sysClr val="windowText" lastClr="000000"/>
                  </a:solidFill>
                </a:ln>
                <a:solidFill>
                  <a:schemeClr val="tx2">
                    <a:lumMod val="75000"/>
                  </a:schemeClr>
                </a:solidFill>
                <a:cs typeface="B Titr" panose="00000700000000000000" pitchFamily="2" charset="-78"/>
              </a:rPr>
              <a:t>تماسی</a:t>
            </a:r>
            <a:endParaRPr lang="en-US" sz="4400" dirty="0">
              <a:ln>
                <a:solidFill>
                  <a:sysClr val="windowText" lastClr="000000"/>
                </a:solidFill>
              </a:ln>
              <a:solidFill>
                <a:schemeClr val="tx2">
                  <a:lumMod val="75000"/>
                </a:schemeClr>
              </a:solidFill>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363682" y="2202873"/>
            <a:ext cx="11658600" cy="4286250"/>
          </a:xfrm>
          <a:prstGeom prst="rect">
            <a:avLst/>
          </a:prstGeom>
        </p:spPr>
      </p:pic>
    </p:spTree>
    <p:extLst>
      <p:ext uri="{BB962C8B-B14F-4D97-AF65-F5344CB8AC3E}">
        <p14:creationId xmlns:p14="http://schemas.microsoft.com/office/powerpoint/2010/main" val="376394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a:cs typeface="B Titr" panose="00000700000000000000" pitchFamily="2" charset="-78"/>
              </a:rPr>
              <a:t>نیروی اصطکاک به چه عواملی بستگی دارد؟</a:t>
            </a:r>
            <a:endParaRPr lang="en-US" sz="2000" dirty="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3515526758"/>
              </p:ext>
            </p:extLst>
          </p:nvPr>
        </p:nvGraphicFramePr>
        <p:xfrm>
          <a:off x="1028699" y="-103909"/>
          <a:ext cx="9068955" cy="5348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7884102" y="4364181"/>
            <a:ext cx="4138180" cy="2223655"/>
          </a:xfrm>
          <a:prstGeom prst="rect">
            <a:avLst/>
          </a:prstGeom>
        </p:spPr>
      </p:pic>
    </p:spTree>
    <p:extLst>
      <p:ext uri="{BB962C8B-B14F-4D97-AF65-F5344CB8AC3E}">
        <p14:creationId xmlns:p14="http://schemas.microsoft.com/office/powerpoint/2010/main" val="319913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800" dirty="0">
                <a:cs typeface="B Titr" panose="00000700000000000000" pitchFamily="2" charset="-78"/>
              </a:rPr>
              <a:t>اگر نیروی اصطکاک نبود چه اتفاقایی می افتاد</a:t>
            </a:r>
            <a:r>
              <a:rPr lang="fa-IR" sz="2000" dirty="0">
                <a:cs typeface="B Titr" panose="00000700000000000000" pitchFamily="2" charset="-78"/>
              </a:rPr>
              <a:t>؟</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675409" y="1562100"/>
            <a:ext cx="3613439" cy="3613439"/>
          </a:xfrm>
          <a:prstGeom prst="rect">
            <a:avLst/>
          </a:prstGeom>
        </p:spPr>
      </p:pic>
      <p:pic>
        <p:nvPicPr>
          <p:cNvPr id="3" name="Picture 2"/>
          <p:cNvPicPr>
            <a:picLocks noChangeAspect="1"/>
          </p:cNvPicPr>
          <p:nvPr/>
        </p:nvPicPr>
        <p:blipFill>
          <a:blip r:embed="rId3"/>
          <a:stretch>
            <a:fillRect/>
          </a:stretch>
        </p:blipFill>
        <p:spPr>
          <a:xfrm>
            <a:off x="5298065" y="1351685"/>
            <a:ext cx="5715000" cy="3219450"/>
          </a:xfrm>
          <a:prstGeom prst="rect">
            <a:avLst/>
          </a:prstGeom>
        </p:spPr>
      </p:pic>
      <p:pic>
        <p:nvPicPr>
          <p:cNvPr id="5" name="Picture 4"/>
          <p:cNvPicPr>
            <a:picLocks noChangeAspect="1"/>
          </p:cNvPicPr>
          <p:nvPr/>
        </p:nvPicPr>
        <p:blipFill>
          <a:blip r:embed="rId4"/>
          <a:stretch>
            <a:fillRect/>
          </a:stretch>
        </p:blipFill>
        <p:spPr>
          <a:xfrm>
            <a:off x="5298065" y="4663787"/>
            <a:ext cx="5715000" cy="1924050"/>
          </a:xfrm>
          <a:prstGeom prst="rect">
            <a:avLst/>
          </a:prstGeom>
        </p:spPr>
      </p:pic>
    </p:spTree>
    <p:extLst>
      <p:ext uri="{BB962C8B-B14F-4D97-AF65-F5344CB8AC3E}">
        <p14:creationId xmlns:p14="http://schemas.microsoft.com/office/powerpoint/2010/main" val="11678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072" y="332510"/>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به نظر شما برای کم کردن اصطکاک از چه راه هایی استفاده می کنند؟</a:t>
            </a: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741217" y="1145309"/>
            <a:ext cx="5794664" cy="3582556"/>
          </a:xfrm>
          <a:prstGeom prst="rect">
            <a:avLst/>
          </a:prstGeom>
        </p:spPr>
      </p:pic>
      <p:sp>
        <p:nvSpPr>
          <p:cNvPr id="3" name="Left Arrow Callout 2"/>
          <p:cNvSpPr/>
          <p:nvPr/>
        </p:nvSpPr>
        <p:spPr>
          <a:xfrm>
            <a:off x="7200899" y="1373908"/>
            <a:ext cx="3512127" cy="4249882"/>
          </a:xfrm>
          <a:prstGeom prst="leftArrow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استفاده از چرخ یا غلتک</a:t>
            </a: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endParaRPr>
          </a:p>
        </p:txBody>
      </p:sp>
      <p:pic>
        <p:nvPicPr>
          <p:cNvPr id="5" name="Picture 4"/>
          <p:cNvPicPr>
            <a:picLocks noChangeAspect="1"/>
          </p:cNvPicPr>
          <p:nvPr/>
        </p:nvPicPr>
        <p:blipFill>
          <a:blip r:embed="rId3"/>
          <a:stretch>
            <a:fillRect/>
          </a:stretch>
        </p:blipFill>
        <p:spPr>
          <a:xfrm>
            <a:off x="2149402" y="4795438"/>
            <a:ext cx="2978294" cy="1693653"/>
          </a:xfrm>
          <a:prstGeom prst="rect">
            <a:avLst/>
          </a:prstGeom>
        </p:spPr>
      </p:pic>
    </p:spTree>
    <p:extLst>
      <p:ext uri="{BB962C8B-B14F-4D97-AF65-F5344CB8AC3E}">
        <p14:creationId xmlns:p14="http://schemas.microsoft.com/office/powerpoint/2010/main" val="20226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2- استفاده از مواد لغزنده مانند روغن و گریس بین دو سطح</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540326" y="1547944"/>
            <a:ext cx="5331402" cy="3471165"/>
          </a:xfrm>
          <a:prstGeom prst="rect">
            <a:avLst/>
          </a:prstGeom>
        </p:spPr>
      </p:pic>
      <p:pic>
        <p:nvPicPr>
          <p:cNvPr id="3" name="Picture 2"/>
          <p:cNvPicPr>
            <a:picLocks noChangeAspect="1"/>
          </p:cNvPicPr>
          <p:nvPr/>
        </p:nvPicPr>
        <p:blipFill>
          <a:blip r:embed="rId3"/>
          <a:stretch>
            <a:fillRect/>
          </a:stretch>
        </p:blipFill>
        <p:spPr>
          <a:xfrm>
            <a:off x="6192982" y="1140401"/>
            <a:ext cx="5715000" cy="4286250"/>
          </a:xfrm>
          <a:prstGeom prst="rect">
            <a:avLst/>
          </a:prstGeom>
        </p:spPr>
      </p:pic>
    </p:spTree>
    <p:extLst>
      <p:ext uri="{BB962C8B-B14F-4D97-AF65-F5344CB8AC3E}">
        <p14:creationId xmlns:p14="http://schemas.microsoft.com/office/powerpoint/2010/main" val="601823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400" dirty="0">
                <a:cs typeface="B Titr" panose="00000700000000000000" pitchFamily="2" charset="-78"/>
              </a:rPr>
              <a:t>3- صاف کردن دو سطح:</a:t>
            </a:r>
            <a:endParaRPr lang="en-US" sz="24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769918" y="1181296"/>
            <a:ext cx="8846127" cy="4588928"/>
          </a:xfrm>
          <a:prstGeom prst="rect">
            <a:avLst/>
          </a:prstGeom>
        </p:spPr>
      </p:pic>
    </p:spTree>
    <p:extLst>
      <p:ext uri="{BB962C8B-B14F-4D97-AF65-F5344CB8AC3E}">
        <p14:creationId xmlns:p14="http://schemas.microsoft.com/office/powerpoint/2010/main" val="3778143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4-عبور هوای فشرده روی قطعات (بالشتک هوا):</a:t>
            </a:r>
          </a:p>
          <a:p>
            <a:pPr algn="r"/>
            <a:r>
              <a:rPr lang="fa-IR" sz="2000" dirty="0">
                <a:ln>
                  <a:solidFill>
                    <a:sysClr val="windowText" lastClr="000000"/>
                  </a:solidFill>
                </a:ln>
                <a:solidFill>
                  <a:srgbClr val="FF0000"/>
                </a:solidFill>
                <a:cs typeface="B Titr" panose="00000700000000000000" pitchFamily="2" charset="-78"/>
              </a:rPr>
              <a:t>هاورکرافت</a:t>
            </a:r>
            <a:r>
              <a:rPr lang="fa-IR" sz="2000" dirty="0"/>
              <a:t> نوعی شناور دریایی است که بر روی بالشتکی از هوا تکیه دارد. هواناو توانایی گذشتن از پهنه‌های گوناگون بر روی زمین و همچنین گذر از روی آب را دارد.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2806995" y="1754761"/>
            <a:ext cx="7262037" cy="4429843"/>
          </a:xfrm>
          <a:prstGeom prst="rect">
            <a:avLst/>
          </a:prstGeom>
        </p:spPr>
      </p:pic>
    </p:spTree>
    <p:extLst>
      <p:ext uri="{BB962C8B-B14F-4D97-AF65-F5344CB8AC3E}">
        <p14:creationId xmlns:p14="http://schemas.microsoft.com/office/powerpoint/2010/main" val="1353826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a:cs typeface="B Titr" panose="00000700000000000000" pitchFamily="2" charset="-78"/>
              </a:rPr>
              <a:t>هاورکرافت در حقیقت بر روی بالشتکی از هوا حرکت می‌كند.</a:t>
            </a:r>
            <a:endParaRPr lang="en-US" sz="20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2382982" y="1165514"/>
            <a:ext cx="7620000" cy="4838700"/>
          </a:xfrm>
          <a:prstGeom prst="rect">
            <a:avLst/>
          </a:prstGeom>
        </p:spPr>
      </p:pic>
    </p:spTree>
    <p:extLst>
      <p:ext uri="{BB962C8B-B14F-4D97-AF65-F5344CB8AC3E}">
        <p14:creationId xmlns:p14="http://schemas.microsoft.com/office/powerpoint/2010/main" val="2475375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336" y="322119"/>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اصطکاک می تواند نیرویی مفید یا مضر باشد:</a:t>
            </a:r>
          </a:p>
          <a:p>
            <a:pPr algn="r"/>
            <a:endParaRPr lang="fa-IR" sz="2000" dirty="0">
              <a:cs typeface="B Titr" panose="00000700000000000000" pitchFamily="2" charset="-78"/>
            </a:endParaRPr>
          </a:p>
          <a:p>
            <a:pPr algn="r"/>
            <a:r>
              <a:rPr lang="fa-IR" sz="2000" dirty="0">
                <a:cs typeface="B Titr" panose="00000700000000000000" pitchFamily="2" charset="-78"/>
              </a:rPr>
              <a:t>در هر یک از موارد زیر بگویید بهتر است اصطکاک زیاد باشد یا کم؟</a:t>
            </a:r>
          </a:p>
          <a:p>
            <a:pPr algn="r"/>
            <a:r>
              <a:rPr lang="fa-IR" sz="2000" dirty="0">
                <a:cs typeface="B Titr" panose="00000700000000000000" pitchFamily="2" charset="-78"/>
              </a:rPr>
              <a:t>                               </a:t>
            </a:r>
          </a:p>
          <a:p>
            <a:pPr algn="r"/>
            <a:r>
              <a:rPr lang="fa-IR" sz="2000" dirty="0">
                <a:cs typeface="B Titr" panose="00000700000000000000" pitchFamily="2" charset="-78"/>
              </a:rPr>
              <a:t>     </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cs typeface="B Titr" panose="00000700000000000000" pitchFamily="2" charset="-78"/>
              </a:rPr>
              <a:t>                                                                                    گره زدن طناب:</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cs typeface="B Titr" panose="00000700000000000000" pitchFamily="2" charset="-78"/>
              </a:rPr>
              <a:t>                                                                             وقتی جسم سنگینی را روی زمین هل می دهیم</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8146471" y="1681379"/>
            <a:ext cx="3536373" cy="1989210"/>
          </a:xfrm>
          <a:prstGeom prst="rect">
            <a:avLst/>
          </a:prstGeom>
        </p:spPr>
      </p:pic>
      <p:sp>
        <p:nvSpPr>
          <p:cNvPr id="3" name="Horizontal Scroll 2"/>
          <p:cNvSpPr/>
          <p:nvPr/>
        </p:nvSpPr>
        <p:spPr>
          <a:xfrm>
            <a:off x="3480955" y="2275609"/>
            <a:ext cx="2493818" cy="1091046"/>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cs typeface="B Titr" panose="00000700000000000000" pitchFamily="2" charset="-78"/>
              </a:rPr>
              <a:t>زیاد</a:t>
            </a:r>
            <a:endParaRPr lang="en-US" sz="2800" dirty="0">
              <a:ln>
                <a:solidFill>
                  <a:sysClr val="windowText" lastClr="000000"/>
                </a:solidFill>
              </a:ln>
              <a:cs typeface="B Titr" panose="00000700000000000000" pitchFamily="2" charset="-78"/>
            </a:endParaRPr>
          </a:p>
        </p:txBody>
      </p:sp>
      <p:pic>
        <p:nvPicPr>
          <p:cNvPr id="5" name="Picture 4"/>
          <p:cNvPicPr>
            <a:picLocks noChangeAspect="1"/>
          </p:cNvPicPr>
          <p:nvPr/>
        </p:nvPicPr>
        <p:blipFill>
          <a:blip r:embed="rId3"/>
          <a:stretch>
            <a:fillRect/>
          </a:stretch>
        </p:blipFill>
        <p:spPr>
          <a:xfrm>
            <a:off x="8205353" y="3912084"/>
            <a:ext cx="3477491" cy="2235530"/>
          </a:xfrm>
          <a:prstGeom prst="rect">
            <a:avLst/>
          </a:prstGeom>
        </p:spPr>
      </p:pic>
      <p:sp>
        <p:nvSpPr>
          <p:cNvPr id="6" name="Horizontal Scroll 5"/>
          <p:cNvSpPr/>
          <p:nvPr/>
        </p:nvSpPr>
        <p:spPr>
          <a:xfrm>
            <a:off x="1222664" y="4568536"/>
            <a:ext cx="2493818" cy="1091046"/>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cs typeface="B Titr" panose="00000700000000000000" pitchFamily="2" charset="-78"/>
              </a:rPr>
              <a:t>کم</a:t>
            </a:r>
            <a:endParaRPr lang="en-US" sz="2800" dirty="0">
              <a:ln>
                <a:solidFill>
                  <a:sysClr val="windowText" lastClr="000000"/>
                </a:solidFill>
              </a:ln>
              <a:cs typeface="B Titr" panose="00000700000000000000" pitchFamily="2" charset="-78"/>
            </a:endParaRPr>
          </a:p>
        </p:txBody>
      </p:sp>
    </p:spTree>
    <p:extLst>
      <p:ext uri="{BB962C8B-B14F-4D97-AF65-F5344CB8AC3E}">
        <p14:creationId xmlns:p14="http://schemas.microsoft.com/office/powerpoint/2010/main" val="64225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                                                                                                                       هنگام اسکی روی برف:</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cs typeface="B Titr" panose="00000700000000000000" pitchFamily="2" charset="-78"/>
              </a:rPr>
              <a:t>                                                                                                                         سرسره بازی:</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6364875" y="363683"/>
            <a:ext cx="5657407" cy="3182291"/>
          </a:xfrm>
          <a:prstGeom prst="rect">
            <a:avLst/>
          </a:prstGeom>
        </p:spPr>
      </p:pic>
      <p:sp>
        <p:nvSpPr>
          <p:cNvPr id="5" name="Horizontal Scroll 4"/>
          <p:cNvSpPr/>
          <p:nvPr/>
        </p:nvSpPr>
        <p:spPr>
          <a:xfrm>
            <a:off x="3512128" y="1028699"/>
            <a:ext cx="2493818" cy="1091046"/>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cs typeface="B Titr" panose="00000700000000000000" pitchFamily="2" charset="-78"/>
              </a:rPr>
              <a:t>کم</a:t>
            </a:r>
            <a:endParaRPr lang="en-US" sz="2800" dirty="0">
              <a:ln>
                <a:solidFill>
                  <a:sysClr val="windowText" lastClr="000000"/>
                </a:solidFill>
              </a:ln>
              <a:cs typeface="B Titr" panose="00000700000000000000" pitchFamily="2" charset="-78"/>
            </a:endParaRPr>
          </a:p>
        </p:txBody>
      </p:sp>
      <p:pic>
        <p:nvPicPr>
          <p:cNvPr id="3" name="Picture 2"/>
          <p:cNvPicPr>
            <a:picLocks noChangeAspect="1"/>
          </p:cNvPicPr>
          <p:nvPr/>
        </p:nvPicPr>
        <p:blipFill>
          <a:blip r:embed="rId3"/>
          <a:stretch>
            <a:fillRect/>
          </a:stretch>
        </p:blipFill>
        <p:spPr>
          <a:xfrm>
            <a:off x="6364875" y="3636818"/>
            <a:ext cx="5657407" cy="2951019"/>
          </a:xfrm>
          <a:prstGeom prst="rect">
            <a:avLst/>
          </a:prstGeom>
        </p:spPr>
      </p:pic>
      <p:sp>
        <p:nvSpPr>
          <p:cNvPr id="6" name="Horizontal Scroll 5"/>
          <p:cNvSpPr/>
          <p:nvPr/>
        </p:nvSpPr>
        <p:spPr>
          <a:xfrm>
            <a:off x="2117370" y="4100944"/>
            <a:ext cx="2493818" cy="1091046"/>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cs typeface="B Titr" panose="00000700000000000000" pitchFamily="2" charset="-78"/>
              </a:rPr>
              <a:t>زیاد</a:t>
            </a:r>
            <a:endParaRPr lang="en-US" sz="2800" dirty="0">
              <a:ln>
                <a:solidFill>
                  <a:sysClr val="windowText" lastClr="000000"/>
                </a:solidFill>
              </a:ln>
              <a:cs typeface="B Titr" panose="00000700000000000000" pitchFamily="2" charset="-78"/>
            </a:endParaRPr>
          </a:p>
        </p:txBody>
      </p:sp>
    </p:spTree>
    <p:extLst>
      <p:ext uri="{BB962C8B-B14F-4D97-AF65-F5344CB8AC3E}">
        <p14:creationId xmlns:p14="http://schemas.microsoft.com/office/powerpoint/2010/main" val="8582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solidFill>
            <a:schemeClr val="accent6">
              <a:lumMod val="60000"/>
              <a:lumOff val="4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132356067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5819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                                         </a:t>
            </a:r>
          </a:p>
          <a:p>
            <a:pPr algn="r"/>
            <a:r>
              <a:rPr lang="fa-IR" sz="2000" dirty="0">
                <a:cs typeface="B Titr" panose="00000700000000000000" pitchFamily="2" charset="-78"/>
              </a:rPr>
              <a:t>                                                              هنگام روشن کردن کبریت:</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cs typeface="B Titr" panose="00000700000000000000" pitchFamily="2" charset="-78"/>
              </a:rPr>
              <a:t>                                                                                                         نیروی اصطکاک بین انگشتان دست و کتاب   </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9100704" y="630814"/>
            <a:ext cx="2552700" cy="1876425"/>
          </a:xfrm>
          <a:prstGeom prst="rect">
            <a:avLst/>
          </a:prstGeom>
        </p:spPr>
      </p:pic>
      <p:sp>
        <p:nvSpPr>
          <p:cNvPr id="5" name="Horizontal Scroll 4"/>
          <p:cNvSpPr/>
          <p:nvPr/>
        </p:nvSpPr>
        <p:spPr>
          <a:xfrm>
            <a:off x="3699164" y="550718"/>
            <a:ext cx="2493818" cy="1091046"/>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cs typeface="B Titr" panose="00000700000000000000" pitchFamily="2" charset="-78"/>
              </a:rPr>
              <a:t>زیاد</a:t>
            </a:r>
            <a:endParaRPr lang="en-US" sz="2800" dirty="0">
              <a:ln>
                <a:solidFill>
                  <a:sysClr val="windowText" lastClr="000000"/>
                </a:solidFill>
              </a:ln>
              <a:cs typeface="B Titr" panose="00000700000000000000" pitchFamily="2" charset="-78"/>
            </a:endParaRPr>
          </a:p>
        </p:txBody>
      </p:sp>
      <p:pic>
        <p:nvPicPr>
          <p:cNvPr id="3" name="Picture 2"/>
          <p:cNvPicPr>
            <a:picLocks noChangeAspect="1"/>
          </p:cNvPicPr>
          <p:nvPr/>
        </p:nvPicPr>
        <p:blipFill>
          <a:blip r:embed="rId3"/>
          <a:stretch>
            <a:fillRect/>
          </a:stretch>
        </p:blipFill>
        <p:spPr>
          <a:xfrm>
            <a:off x="7450282" y="3261663"/>
            <a:ext cx="4572000" cy="2571750"/>
          </a:xfrm>
          <a:prstGeom prst="rect">
            <a:avLst/>
          </a:prstGeom>
        </p:spPr>
      </p:pic>
      <p:sp>
        <p:nvSpPr>
          <p:cNvPr id="6" name="Horizontal Scroll 5"/>
          <p:cNvSpPr/>
          <p:nvPr/>
        </p:nvSpPr>
        <p:spPr>
          <a:xfrm>
            <a:off x="1679864" y="4963391"/>
            <a:ext cx="2493818" cy="1091046"/>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ln>
                  <a:solidFill>
                    <a:sysClr val="windowText" lastClr="000000"/>
                  </a:solidFill>
                </a:ln>
                <a:cs typeface="B Titr" panose="00000700000000000000" pitchFamily="2" charset="-78"/>
              </a:rPr>
              <a:t>زیاد</a:t>
            </a:r>
            <a:endParaRPr lang="en-US" sz="2800" dirty="0">
              <a:ln>
                <a:solidFill>
                  <a:sysClr val="windowText" lastClr="000000"/>
                </a:solidFill>
              </a:ln>
              <a:cs typeface="B Titr" panose="00000700000000000000" pitchFamily="2" charset="-78"/>
            </a:endParaRPr>
          </a:p>
        </p:txBody>
      </p:sp>
    </p:spTree>
    <p:extLst>
      <p:ext uri="{BB962C8B-B14F-4D97-AF65-F5344CB8AC3E}">
        <p14:creationId xmlns:p14="http://schemas.microsoft.com/office/powerpoint/2010/main" val="291880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511" y="301335"/>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fa-IR" sz="2000" dirty="0">
              <a:cs typeface="B Titr" panose="00000700000000000000" pitchFamily="2" charset="-78"/>
            </a:endParaRPr>
          </a:p>
          <a:p>
            <a:pPr algn="r"/>
            <a:r>
              <a:rPr lang="fa-IR" sz="2000" dirty="0">
                <a:cs typeface="B Titr" panose="00000700000000000000" pitchFamily="2" charset="-78"/>
              </a:rPr>
              <a:t>یک برگه کاغذ را برداشته و به سرعت حرکت دهید .</a:t>
            </a:r>
          </a:p>
          <a:p>
            <a:pPr algn="r"/>
            <a:endParaRPr lang="fa-IR" sz="2000" dirty="0">
              <a:cs typeface="B Titr" panose="00000700000000000000" pitchFamily="2" charset="-78"/>
            </a:endParaRPr>
          </a:p>
          <a:p>
            <a:pPr algn="r"/>
            <a:r>
              <a:rPr lang="fa-IR" sz="2000" dirty="0">
                <a:cs typeface="B Titr" panose="00000700000000000000" pitchFamily="2" charset="-78"/>
              </a:rPr>
              <a:t>چه نیرویی سبب خم شدن کاغذ می شود؟</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r>
              <a:rPr lang="fa-IR" sz="2000" dirty="0">
                <a:effectLst>
                  <a:glow rad="228600">
                    <a:schemeClr val="accent3">
                      <a:satMod val="175000"/>
                      <a:alpha val="40000"/>
                    </a:schemeClr>
                  </a:glow>
                </a:effectLst>
                <a:cs typeface="B Titr" panose="00000700000000000000" pitchFamily="2" charset="-78"/>
              </a:rPr>
              <a:t>وقتی جسمی در </a:t>
            </a:r>
            <a:r>
              <a:rPr lang="fa-IR" sz="2000" b="1" dirty="0">
                <a:ln w="22225">
                  <a:solidFill>
                    <a:sysClr val="windowText" lastClr="000000"/>
                  </a:solidFill>
                  <a:prstDash val="solid"/>
                </a:ln>
                <a:solidFill>
                  <a:schemeClr val="accent2">
                    <a:lumMod val="40000"/>
                    <a:lumOff val="60000"/>
                  </a:schemeClr>
                </a:solidFill>
                <a:cs typeface="B Titr" panose="00000700000000000000" pitchFamily="2" charset="-78"/>
              </a:rPr>
              <a:t>هوا</a:t>
            </a:r>
            <a:r>
              <a:rPr lang="fa-IR" sz="2000" dirty="0">
                <a:effectLst>
                  <a:glow rad="228600">
                    <a:schemeClr val="accent3">
                      <a:satMod val="175000"/>
                      <a:alpha val="40000"/>
                    </a:schemeClr>
                  </a:glow>
                </a:effectLst>
                <a:cs typeface="B Titr" panose="00000700000000000000" pitchFamily="2" charset="-78"/>
              </a:rPr>
              <a:t> حرکت می کند به آن </a:t>
            </a:r>
            <a:r>
              <a:rPr lang="fa-IR" sz="2000" b="1" dirty="0">
                <a:ln w="22225">
                  <a:solidFill>
                    <a:sysClr val="windowText" lastClr="000000"/>
                  </a:solidFill>
                  <a:prstDash val="solid"/>
                </a:ln>
                <a:solidFill>
                  <a:schemeClr val="accent2">
                    <a:lumMod val="40000"/>
                    <a:lumOff val="60000"/>
                  </a:schemeClr>
                </a:solidFill>
                <a:cs typeface="B Titr" panose="00000700000000000000" pitchFamily="2" charset="-78"/>
              </a:rPr>
              <a:t>نیروی مقاومی </a:t>
            </a:r>
            <a:r>
              <a:rPr lang="fa-IR" sz="2000" dirty="0">
                <a:effectLst>
                  <a:glow rad="228600">
                    <a:schemeClr val="accent3">
                      <a:satMod val="175000"/>
                      <a:alpha val="40000"/>
                    </a:schemeClr>
                  </a:glow>
                </a:effectLst>
                <a:cs typeface="B Titr" panose="00000700000000000000" pitchFamily="2" charset="-78"/>
              </a:rPr>
              <a:t>وارد می شود که به آن</a:t>
            </a:r>
          </a:p>
          <a:p>
            <a:pPr algn="r"/>
            <a:r>
              <a:rPr lang="fa-IR" sz="2000" dirty="0">
                <a:effectLst>
                  <a:glow rad="228600">
                    <a:schemeClr val="accent3">
                      <a:satMod val="175000"/>
                      <a:alpha val="40000"/>
                    </a:schemeClr>
                  </a:glow>
                </a:effectLst>
                <a:cs typeface="B Titr" panose="00000700000000000000" pitchFamily="2" charset="-78"/>
              </a:rPr>
              <a:t> </a:t>
            </a:r>
            <a:r>
              <a:rPr lang="fa-IR" sz="2000" b="1" dirty="0">
                <a:ln w="22225">
                  <a:solidFill>
                    <a:srgbClr val="7030A0"/>
                  </a:solidFill>
                  <a:prstDash val="solid"/>
                </a:ln>
                <a:solidFill>
                  <a:schemeClr val="accent2">
                    <a:lumMod val="40000"/>
                    <a:lumOff val="60000"/>
                  </a:schemeClr>
                </a:solidFill>
                <a:cs typeface="B Titr" panose="00000700000000000000" pitchFamily="2" charset="-78"/>
              </a:rPr>
              <a:t>نیروی مقاومت هوا </a:t>
            </a:r>
            <a:r>
              <a:rPr lang="fa-IR" sz="2000" dirty="0">
                <a:effectLst>
                  <a:glow rad="228600">
                    <a:schemeClr val="accent3">
                      <a:satMod val="175000"/>
                      <a:alpha val="40000"/>
                    </a:schemeClr>
                  </a:glow>
                </a:effectLst>
                <a:cs typeface="B Titr" panose="00000700000000000000" pitchFamily="2" charset="-78"/>
              </a:rPr>
              <a:t>می گویند.</a:t>
            </a:r>
          </a:p>
          <a:p>
            <a:pPr algn="r"/>
            <a:endParaRPr lang="fa-IR" sz="2000" dirty="0">
              <a:effectLst>
                <a:glow rad="228600">
                  <a:schemeClr val="accent3">
                    <a:satMod val="175000"/>
                    <a:alpha val="40000"/>
                  </a:schemeClr>
                </a:glow>
              </a:effectLst>
              <a:cs typeface="B Titr" panose="00000700000000000000" pitchFamily="2" charset="-78"/>
            </a:endParaRPr>
          </a:p>
          <a:p>
            <a:pPr algn="r"/>
            <a:endParaRPr lang="fa-IR" sz="2000" dirty="0">
              <a:effectLst>
                <a:glow rad="228600">
                  <a:schemeClr val="accent3">
                    <a:satMod val="175000"/>
                    <a:alpha val="40000"/>
                  </a:schemeClr>
                </a:glow>
              </a:effectLst>
              <a:cs typeface="B Titr" panose="00000700000000000000" pitchFamily="2" charset="-78"/>
            </a:endParaRPr>
          </a:p>
          <a:p>
            <a:pPr algn="r"/>
            <a:endParaRPr lang="fa-IR" sz="2000" dirty="0">
              <a:effectLst>
                <a:glow rad="228600">
                  <a:schemeClr val="accent3">
                    <a:satMod val="175000"/>
                    <a:alpha val="40000"/>
                  </a:schemeClr>
                </a:glow>
              </a:effectLst>
              <a:cs typeface="B Titr" panose="00000700000000000000" pitchFamily="2" charset="-78"/>
            </a:endParaRPr>
          </a:p>
          <a:p>
            <a:pPr algn="r"/>
            <a:endParaRPr lang="en-US" sz="2000" dirty="0">
              <a:effectLst>
                <a:glow rad="228600">
                  <a:schemeClr val="accent3">
                    <a:satMod val="175000"/>
                    <a:alpha val="40000"/>
                  </a:schemeClr>
                </a:glow>
              </a:effectLst>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7232072" y="3167186"/>
            <a:ext cx="4054619" cy="3160444"/>
          </a:xfrm>
          <a:prstGeom prst="rect">
            <a:avLst/>
          </a:prstGeom>
        </p:spPr>
      </p:pic>
      <p:pic>
        <p:nvPicPr>
          <p:cNvPr id="3" name="Picture 2"/>
          <p:cNvPicPr>
            <a:picLocks noChangeAspect="1"/>
          </p:cNvPicPr>
          <p:nvPr/>
        </p:nvPicPr>
        <p:blipFill>
          <a:blip r:embed="rId3"/>
          <a:stretch>
            <a:fillRect/>
          </a:stretch>
        </p:blipFill>
        <p:spPr>
          <a:xfrm>
            <a:off x="1539586" y="2772332"/>
            <a:ext cx="4182341" cy="2773074"/>
          </a:xfrm>
          <a:prstGeom prst="rect">
            <a:avLst/>
          </a:prstGeom>
        </p:spPr>
      </p:pic>
      <p:sp>
        <p:nvSpPr>
          <p:cNvPr id="5" name="Rectangle 4"/>
          <p:cNvSpPr/>
          <p:nvPr/>
        </p:nvSpPr>
        <p:spPr>
          <a:xfrm>
            <a:off x="1236518" y="5164282"/>
            <a:ext cx="1485900" cy="509154"/>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627043" y="374071"/>
            <a:ext cx="2190750" cy="2085975"/>
          </a:xfrm>
          <a:prstGeom prst="rect">
            <a:avLst/>
          </a:prstGeom>
        </p:spPr>
      </p:pic>
    </p:spTree>
    <p:extLst>
      <p:ext uri="{BB962C8B-B14F-4D97-AF65-F5344CB8AC3E}">
        <p14:creationId xmlns:p14="http://schemas.microsoft.com/office/powerpoint/2010/main" val="1233296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2524992" y="1006711"/>
            <a:ext cx="6203130" cy="4652347"/>
          </a:xfrm>
          <a:prstGeom prst="rect">
            <a:avLst/>
          </a:prstGeom>
        </p:spPr>
      </p:pic>
      <p:cxnSp>
        <p:nvCxnSpPr>
          <p:cNvPr id="6" name="Straight Arrow Connector 5"/>
          <p:cNvCxnSpPr/>
          <p:nvPr/>
        </p:nvCxnSpPr>
        <p:spPr>
          <a:xfrm flipH="1" flipV="1">
            <a:off x="3564082" y="2909455"/>
            <a:ext cx="1174173" cy="42602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a:off x="7128164" y="3990109"/>
            <a:ext cx="1298863" cy="4883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564023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برای آن که اجسام بتوانند در هوا راحت تر حرکت کنند و نیروی اصطکاک یا مقاومت هوا کم تر شود آن ها را آیرودینامیکی </a:t>
            </a:r>
          </a:p>
          <a:p>
            <a:pPr algn="r"/>
            <a:r>
              <a:rPr lang="fa-IR" sz="2000" dirty="0">
                <a:cs typeface="B Titr" panose="00000700000000000000" pitchFamily="2" charset="-78"/>
              </a:rPr>
              <a:t>می سازند.</a:t>
            </a:r>
          </a:p>
          <a:p>
            <a:pPr algn="r"/>
            <a:endParaRPr lang="fa-IR" sz="2000" dirty="0">
              <a:cs typeface="B Titr" panose="00000700000000000000" pitchFamily="2" charset="-78"/>
            </a:endParaRPr>
          </a:p>
          <a:p>
            <a:pPr algn="r"/>
            <a:r>
              <a:rPr lang="fa-IR" sz="2000" dirty="0">
                <a:cs typeface="B Titr" panose="00000700000000000000" pitchFamily="2" charset="-78"/>
              </a:rPr>
              <a:t>نیروی مقاومت هوا بر چه خودرو هایی اثر کمتری دارد؟</a:t>
            </a:r>
          </a:p>
          <a:p>
            <a:pPr algn="r"/>
            <a:endParaRPr lang="fa-IR" sz="2000" dirty="0">
              <a:cs typeface="B Titr" panose="00000700000000000000" pitchFamily="2" charset="-78"/>
            </a:endParaRPr>
          </a:p>
        </p:txBody>
      </p:sp>
      <p:sp>
        <p:nvSpPr>
          <p:cNvPr id="2" name="Plaque 1"/>
          <p:cNvSpPr/>
          <p:nvPr/>
        </p:nvSpPr>
        <p:spPr>
          <a:xfrm>
            <a:off x="2327564" y="1667742"/>
            <a:ext cx="7367155" cy="1808018"/>
          </a:xfrm>
          <a:prstGeom prst="plaqu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n>
                  <a:solidFill>
                    <a:srgbClr val="7030A0"/>
                  </a:solidFill>
                </a:ln>
                <a:solidFill>
                  <a:srgbClr val="002060"/>
                </a:solidFill>
              </a:rPr>
              <a:t>خودروهایی که زاویه ی شیشه ی جلوی آن ها بیش تر باشد.</a:t>
            </a:r>
          </a:p>
          <a:p>
            <a:pPr algn="ctr"/>
            <a:endParaRPr lang="fa-IR" dirty="0">
              <a:ln>
                <a:solidFill>
                  <a:srgbClr val="7030A0"/>
                </a:solidFill>
              </a:ln>
              <a:solidFill>
                <a:srgbClr val="002060"/>
              </a:solidFill>
            </a:endParaRPr>
          </a:p>
          <a:p>
            <a:pPr algn="ctr"/>
            <a:r>
              <a:rPr lang="fa-IR" dirty="0">
                <a:ln>
                  <a:solidFill>
                    <a:srgbClr val="7030A0"/>
                  </a:solidFill>
                </a:ln>
                <a:solidFill>
                  <a:srgbClr val="002060"/>
                </a:solidFill>
              </a:rPr>
              <a:t>وقتی که بدنه ی خودرو صاف و یکنواخت باشد.</a:t>
            </a:r>
          </a:p>
          <a:p>
            <a:pPr algn="ctr"/>
            <a:endParaRPr lang="fa-IR" dirty="0">
              <a:ln>
                <a:solidFill>
                  <a:srgbClr val="7030A0"/>
                </a:solidFill>
              </a:ln>
              <a:solidFill>
                <a:srgbClr val="002060"/>
              </a:solidFill>
            </a:endParaRPr>
          </a:p>
          <a:p>
            <a:pPr algn="ctr"/>
            <a:r>
              <a:rPr lang="fa-IR" dirty="0">
                <a:ln>
                  <a:solidFill>
                    <a:srgbClr val="7030A0"/>
                  </a:solidFill>
                </a:ln>
                <a:solidFill>
                  <a:srgbClr val="002060"/>
                </a:solidFill>
              </a:rPr>
              <a:t>انتهای خودرو دراز و کشیده باشد( ماشین مسابقه)</a:t>
            </a:r>
          </a:p>
        </p:txBody>
      </p:sp>
      <p:pic>
        <p:nvPicPr>
          <p:cNvPr id="3" name="Picture 2"/>
          <p:cNvPicPr>
            <a:picLocks noChangeAspect="1"/>
          </p:cNvPicPr>
          <p:nvPr/>
        </p:nvPicPr>
        <p:blipFill>
          <a:blip r:embed="rId2"/>
          <a:stretch>
            <a:fillRect/>
          </a:stretch>
        </p:blipFill>
        <p:spPr>
          <a:xfrm>
            <a:off x="363682" y="4076952"/>
            <a:ext cx="4623955" cy="2384896"/>
          </a:xfrm>
          <a:prstGeom prst="rect">
            <a:avLst/>
          </a:prstGeom>
        </p:spPr>
      </p:pic>
      <p:pic>
        <p:nvPicPr>
          <p:cNvPr id="6" name="Picture 5"/>
          <p:cNvPicPr>
            <a:picLocks noChangeAspect="1"/>
          </p:cNvPicPr>
          <p:nvPr/>
        </p:nvPicPr>
        <p:blipFill>
          <a:blip r:embed="rId3"/>
          <a:stretch>
            <a:fillRect/>
          </a:stretch>
        </p:blipFill>
        <p:spPr>
          <a:xfrm>
            <a:off x="8040832" y="4076952"/>
            <a:ext cx="3981450" cy="2384896"/>
          </a:xfrm>
          <a:prstGeom prst="rect">
            <a:avLst/>
          </a:prstGeom>
        </p:spPr>
      </p:pic>
      <p:pic>
        <p:nvPicPr>
          <p:cNvPr id="7" name="Picture 6"/>
          <p:cNvPicPr>
            <a:picLocks noChangeAspect="1"/>
          </p:cNvPicPr>
          <p:nvPr/>
        </p:nvPicPr>
        <p:blipFill>
          <a:blip r:embed="rId4"/>
          <a:stretch>
            <a:fillRect/>
          </a:stretch>
        </p:blipFill>
        <p:spPr>
          <a:xfrm>
            <a:off x="4762163" y="4076952"/>
            <a:ext cx="3278669" cy="2008043"/>
          </a:xfrm>
          <a:prstGeom prst="rect">
            <a:avLst/>
          </a:prstGeom>
        </p:spPr>
      </p:pic>
    </p:spTree>
    <p:extLst>
      <p:ext uri="{BB962C8B-B14F-4D97-AF65-F5344CB8AC3E}">
        <p14:creationId xmlns:p14="http://schemas.microsoft.com/office/powerpoint/2010/main" val="1309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نیروی مقاومی مانند نیروی مقاومت هوا در آب وجود دارد که به آن </a:t>
            </a:r>
            <a:r>
              <a:rPr lang="fa-IR" sz="2000" dirty="0">
                <a:ln w="0"/>
                <a:solidFill>
                  <a:schemeClr val="accent1"/>
                </a:solidFill>
                <a:effectLst>
                  <a:outerShdw blurRad="38100" dist="25400" dir="5400000" algn="ctr" rotWithShape="0">
                    <a:srgbClr val="6E747A">
                      <a:alpha val="43000"/>
                    </a:srgbClr>
                  </a:outerShdw>
                </a:effectLst>
                <a:cs typeface="B Titr" panose="00000700000000000000" pitchFamily="2" charset="-78"/>
              </a:rPr>
              <a:t>نیروی مقاومت آب</a:t>
            </a:r>
            <a:r>
              <a:rPr lang="fa-IR" sz="2000" dirty="0">
                <a:cs typeface="B Titr" panose="00000700000000000000" pitchFamily="2" charset="-78"/>
              </a:rPr>
              <a:t> می گویند.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5392882" y="2783896"/>
            <a:ext cx="6629400" cy="2886075"/>
          </a:xfrm>
          <a:prstGeom prst="rect">
            <a:avLst/>
          </a:prstGeom>
        </p:spPr>
      </p:pic>
      <p:pic>
        <p:nvPicPr>
          <p:cNvPr id="3" name="Picture 2"/>
          <p:cNvPicPr>
            <a:picLocks noChangeAspect="1"/>
          </p:cNvPicPr>
          <p:nvPr/>
        </p:nvPicPr>
        <p:blipFill>
          <a:blip r:embed="rId3"/>
          <a:stretch>
            <a:fillRect/>
          </a:stretch>
        </p:blipFill>
        <p:spPr>
          <a:xfrm>
            <a:off x="363682" y="2783897"/>
            <a:ext cx="4942609" cy="2886075"/>
          </a:xfrm>
          <a:prstGeom prst="rect">
            <a:avLst/>
          </a:prstGeom>
        </p:spPr>
      </p:pic>
    </p:spTree>
    <p:extLst>
      <p:ext uri="{BB962C8B-B14F-4D97-AF65-F5344CB8AC3E}">
        <p14:creationId xmlns:p14="http://schemas.microsoft.com/office/powerpoint/2010/main" val="1646164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در هر یک از موارد زیر ما نیاز داریم </a:t>
            </a:r>
            <a:r>
              <a:rPr lang="fa-IR" sz="2000" b="1" dirty="0">
                <a:ln w="12700">
                  <a:solidFill>
                    <a:srgbClr val="7030A0"/>
                  </a:solidFill>
                  <a:prstDash val="solid"/>
                </a:ln>
                <a:pattFill prst="ltDnDiag">
                  <a:fgClr>
                    <a:schemeClr val="accent5">
                      <a:lumMod val="60000"/>
                      <a:lumOff val="40000"/>
                    </a:schemeClr>
                  </a:fgClr>
                  <a:bgClr>
                    <a:schemeClr val="bg1"/>
                  </a:bgClr>
                </a:pattFill>
                <a:cs typeface="B Titr" panose="00000700000000000000" pitchFamily="2" charset="-78"/>
              </a:rPr>
              <a:t>نیروی مقاومت هوا </a:t>
            </a:r>
            <a:r>
              <a:rPr lang="fa-IR" sz="2000" dirty="0">
                <a:cs typeface="B Titr" panose="00000700000000000000" pitchFamily="2" charset="-78"/>
              </a:rPr>
              <a:t>بیشتر شود یا کمتر؟</a:t>
            </a:r>
          </a:p>
          <a:p>
            <a:pPr algn="r"/>
            <a:endParaRPr lang="en-US" sz="20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7909647" y="1006187"/>
            <a:ext cx="3895725" cy="5105400"/>
          </a:xfrm>
          <a:prstGeom prst="rect">
            <a:avLst/>
          </a:prstGeom>
        </p:spPr>
      </p:pic>
      <p:sp>
        <p:nvSpPr>
          <p:cNvPr id="5" name="Wave 4"/>
          <p:cNvSpPr/>
          <p:nvPr/>
        </p:nvSpPr>
        <p:spPr>
          <a:xfrm>
            <a:off x="1620982" y="2327564"/>
            <a:ext cx="4821382" cy="2109354"/>
          </a:xfrm>
          <a:prstGeom prst="wave">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dirty="0">
                <a:cs typeface="B Titr" panose="00000700000000000000" pitchFamily="2" charset="-78"/>
              </a:rPr>
              <a:t>زیاد</a:t>
            </a:r>
            <a:endParaRPr lang="en-US" sz="4000" dirty="0">
              <a:cs typeface="B Titr" panose="00000700000000000000" pitchFamily="2" charset="-78"/>
            </a:endParaRPr>
          </a:p>
        </p:txBody>
      </p:sp>
    </p:spTree>
    <p:extLst>
      <p:ext uri="{BB962C8B-B14F-4D97-AF65-F5344CB8AC3E}">
        <p14:creationId xmlns:p14="http://schemas.microsoft.com/office/powerpoint/2010/main" val="113987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در طراحی ماشین ، مقاومت هوا ؟</a:t>
            </a:r>
            <a:endParaRPr lang="en-US" sz="2000" dirty="0">
              <a:cs typeface="B Titr" panose="00000700000000000000" pitchFamily="2" charset="-78"/>
            </a:endParaRPr>
          </a:p>
        </p:txBody>
      </p:sp>
      <p:sp>
        <p:nvSpPr>
          <p:cNvPr id="5" name="Wave 4"/>
          <p:cNvSpPr/>
          <p:nvPr/>
        </p:nvSpPr>
        <p:spPr>
          <a:xfrm>
            <a:off x="1620982" y="2327564"/>
            <a:ext cx="4821382" cy="2109354"/>
          </a:xfrm>
          <a:prstGeom prst="wave">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dirty="0">
                <a:cs typeface="B Titr" panose="00000700000000000000" pitchFamily="2" charset="-78"/>
              </a:rPr>
              <a:t>کم</a:t>
            </a:r>
            <a:endParaRPr lang="en-US" sz="40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7159338" y="1875809"/>
            <a:ext cx="4546454" cy="2141143"/>
          </a:xfrm>
          <a:prstGeom prst="rect">
            <a:avLst/>
          </a:prstGeom>
        </p:spPr>
      </p:pic>
    </p:spTree>
    <p:extLst>
      <p:ext uri="{BB962C8B-B14F-4D97-AF65-F5344CB8AC3E}">
        <p14:creationId xmlns:p14="http://schemas.microsoft.com/office/powerpoint/2010/main" val="214987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نیروی مقاومت آب؟</a:t>
            </a: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8003598" y="1755630"/>
            <a:ext cx="3562350" cy="2390775"/>
          </a:xfrm>
          <a:prstGeom prst="rect">
            <a:avLst/>
          </a:prstGeom>
        </p:spPr>
      </p:pic>
      <p:pic>
        <p:nvPicPr>
          <p:cNvPr id="3" name="Picture 2"/>
          <p:cNvPicPr>
            <a:picLocks noChangeAspect="1"/>
          </p:cNvPicPr>
          <p:nvPr/>
        </p:nvPicPr>
        <p:blipFill>
          <a:blip r:embed="rId3"/>
          <a:stretch>
            <a:fillRect/>
          </a:stretch>
        </p:blipFill>
        <p:spPr>
          <a:xfrm>
            <a:off x="1341059" y="1755630"/>
            <a:ext cx="4584589" cy="3139712"/>
          </a:xfrm>
          <a:prstGeom prst="rect">
            <a:avLst/>
          </a:prstGeom>
        </p:spPr>
      </p:pic>
    </p:spTree>
    <p:extLst>
      <p:ext uri="{BB962C8B-B14F-4D97-AF65-F5344CB8AC3E}">
        <p14:creationId xmlns:p14="http://schemas.microsoft.com/office/powerpoint/2010/main" val="15811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246" y="342902"/>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4000" dirty="0">
                <a:ln>
                  <a:solidFill>
                    <a:srgbClr val="7030A0"/>
                  </a:solidFill>
                </a:ln>
                <a:cs typeface="B Titr" panose="00000700000000000000" pitchFamily="2" charset="-78"/>
              </a:rPr>
              <a:t>نیروی بالابری</a:t>
            </a:r>
            <a:r>
              <a:rPr lang="fa-IR" sz="2000" dirty="0">
                <a:cs typeface="B Titr" panose="00000700000000000000" pitchFamily="2" charset="-78"/>
              </a:rPr>
              <a:t>:</a:t>
            </a: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454615" y="893619"/>
            <a:ext cx="5540632" cy="2155680"/>
          </a:xfrm>
          <a:prstGeom prst="rect">
            <a:avLst/>
          </a:prstGeom>
        </p:spPr>
      </p:pic>
      <p:pic>
        <p:nvPicPr>
          <p:cNvPr id="3" name="Picture 2"/>
          <p:cNvPicPr>
            <a:picLocks noChangeAspect="1"/>
          </p:cNvPicPr>
          <p:nvPr/>
        </p:nvPicPr>
        <p:blipFill>
          <a:blip r:embed="rId3"/>
          <a:stretch>
            <a:fillRect/>
          </a:stretch>
        </p:blipFill>
        <p:spPr>
          <a:xfrm>
            <a:off x="7242464" y="3049299"/>
            <a:ext cx="4401416" cy="3184380"/>
          </a:xfrm>
          <a:prstGeom prst="rect">
            <a:avLst/>
          </a:prstGeom>
        </p:spPr>
      </p:pic>
    </p:spTree>
    <p:extLst>
      <p:ext uri="{BB962C8B-B14F-4D97-AF65-F5344CB8AC3E}">
        <p14:creationId xmlns:p14="http://schemas.microsoft.com/office/powerpoint/2010/main" val="8859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 دو بادکنک را به فاصله چند سانتی متر از هم دیگر آویزان کنید و فضای بین آن دو را فوت کنید ، چه اتفاقی می افتد؟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586346" y="980209"/>
            <a:ext cx="2971800" cy="5334000"/>
          </a:xfrm>
          <a:prstGeom prst="rect">
            <a:avLst/>
          </a:prstGeom>
        </p:spPr>
      </p:pic>
      <p:sp>
        <p:nvSpPr>
          <p:cNvPr id="3" name="Cube 2"/>
          <p:cNvSpPr/>
          <p:nvPr/>
        </p:nvSpPr>
        <p:spPr>
          <a:xfrm>
            <a:off x="6135160" y="841664"/>
            <a:ext cx="4966855" cy="4333009"/>
          </a:xfrm>
          <a:prstGeom prst="cub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4400" dirty="0">
                <a:solidFill>
                  <a:srgbClr val="002060"/>
                </a:solidFill>
                <a:cs typeface="B Titr" panose="00000700000000000000" pitchFamily="2" charset="-78"/>
              </a:rPr>
              <a:t>مشاهده خواهید کرد که بادکنک ها بطرف یکدیگر حرکت می کنند . </a:t>
            </a:r>
          </a:p>
        </p:txBody>
      </p:sp>
      <p:pic>
        <p:nvPicPr>
          <p:cNvPr id="6" name="Picture 5"/>
          <p:cNvPicPr>
            <a:picLocks noChangeAspect="1"/>
          </p:cNvPicPr>
          <p:nvPr/>
        </p:nvPicPr>
        <p:blipFill>
          <a:blip r:embed="rId3"/>
          <a:stretch>
            <a:fillRect/>
          </a:stretch>
        </p:blipFill>
        <p:spPr>
          <a:xfrm>
            <a:off x="6372807" y="5355397"/>
            <a:ext cx="3617380" cy="1232440"/>
          </a:xfrm>
          <a:prstGeom prst="rect">
            <a:avLst/>
          </a:prstGeom>
        </p:spPr>
      </p:pic>
    </p:spTree>
    <p:extLst>
      <p:ext uri="{BB962C8B-B14F-4D97-AF65-F5344CB8AC3E}">
        <p14:creationId xmlns:p14="http://schemas.microsoft.com/office/powerpoint/2010/main" val="213852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نیرو های غیر تماسی مانند نیروی گرانش ،نیروی الکتریکی  و نیروی مغناطیسی.</a:t>
            </a:r>
          </a:p>
        </p:txBody>
      </p:sp>
      <p:graphicFrame>
        <p:nvGraphicFramePr>
          <p:cNvPr id="2" name="Diagram 1"/>
          <p:cNvGraphicFramePr/>
          <p:nvPr>
            <p:extLst>
              <p:ext uri="{D42A27DB-BD31-4B8C-83A1-F6EECF244321}">
                <p14:modId xmlns:p14="http://schemas.microsoft.com/office/powerpoint/2010/main" val="48554306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59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دو کتاب را به فاصله 10 ، 12 سانتی متر از یکدیگر قرار دهید . یک صفحه کاغذ را طوری روی آنها بگذارید که بصورت سقفی فضای بین آن دو را بپوشاند . حال از یک طرف زیر کاغذ فوت کنید . </a:t>
            </a:r>
            <a:endParaRPr lang="en-US" sz="2000" dirty="0">
              <a:cs typeface="B Titr" panose="00000700000000000000" pitchFamily="2" charset="-78"/>
            </a:endParaRPr>
          </a:p>
        </p:txBody>
      </p:sp>
    </p:spTree>
    <p:extLst>
      <p:ext uri="{BB962C8B-B14F-4D97-AF65-F5344CB8AC3E}">
        <p14:creationId xmlns:p14="http://schemas.microsoft.com/office/powerpoint/2010/main" val="2712962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بشر سال هاست که به آرزوی قدیمی خود یعنی پرواز کردن دست یافته است.امروزه هواپیماهای غول پیکر با هزاران کیلوگرم بار و مسافر بر نیروی جاذبه ی زمین غلبه می کنند و در آسمان ها به پرواز در می آیند.</a:t>
            </a:r>
          </a:p>
          <a:p>
            <a:pPr algn="r"/>
            <a:endParaRPr lang="fa-IR" sz="2000" dirty="0">
              <a:cs typeface="B Titr" panose="00000700000000000000" pitchFamily="2" charset="-78"/>
            </a:endParaRPr>
          </a:p>
          <a:p>
            <a:pPr algn="r"/>
            <a:r>
              <a:rPr lang="fa-IR" sz="2000" dirty="0">
                <a:cs typeface="B Titr" panose="00000700000000000000" pitchFamily="2" charset="-78"/>
              </a:rPr>
              <a:t>آیا تا کنون به چگونگی پرواز هواپیما فکر کرده اید؟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779154" y="1672937"/>
            <a:ext cx="8534399" cy="4800600"/>
          </a:xfrm>
          <a:prstGeom prst="rect">
            <a:avLst/>
          </a:prstGeom>
        </p:spPr>
      </p:pic>
    </p:spTree>
    <p:extLst>
      <p:ext uri="{BB962C8B-B14F-4D97-AF65-F5344CB8AC3E}">
        <p14:creationId xmlns:p14="http://schemas.microsoft.com/office/powerpoint/2010/main" val="1413307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sp>
        <p:nvSpPr>
          <p:cNvPr id="3" name="Vertical Scroll 2"/>
          <p:cNvSpPr/>
          <p:nvPr/>
        </p:nvSpPr>
        <p:spPr>
          <a:xfrm>
            <a:off x="5933208" y="228601"/>
            <a:ext cx="6089073" cy="6265718"/>
          </a:xfrm>
          <a:prstGeom prst="verticalScroll">
            <a:avLst/>
          </a:prstGeom>
          <a:ln>
            <a:solidFill>
              <a:schemeClr val="bg1">
                <a:alpha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800" dirty="0">
                <a:ln w="0"/>
                <a:solidFill>
                  <a:schemeClr val="accent1"/>
                </a:solidFill>
                <a:effectLst>
                  <a:outerShdw blurRad="38100" dist="25400" dir="5400000" algn="ctr" rotWithShape="0">
                    <a:srgbClr val="6E747A">
                      <a:alpha val="43000"/>
                    </a:srgbClr>
                  </a:outerShdw>
                </a:effectLst>
                <a:latin typeface="Adobe Arabic" panose="02040503050201020203" pitchFamily="18" charset="-78"/>
                <a:cs typeface="B Titr" panose="00000700000000000000" pitchFamily="2" charset="-78"/>
              </a:rPr>
              <a:t>بال های هواپيما را به گونه ای طراحی می کنند که وقتی هواپيما در حال حرکت است، هوای بالای بال دارای</a:t>
            </a:r>
          </a:p>
          <a:p>
            <a:pPr algn="ctr"/>
            <a:r>
              <a:rPr lang="fa-IR" sz="2800" dirty="0">
                <a:ln w="0"/>
                <a:solidFill>
                  <a:schemeClr val="accent1"/>
                </a:solidFill>
                <a:effectLst>
                  <a:outerShdw blurRad="38100" dist="25400" dir="5400000" algn="ctr" rotWithShape="0">
                    <a:srgbClr val="6E747A">
                      <a:alpha val="43000"/>
                    </a:srgbClr>
                  </a:outerShdw>
                </a:effectLst>
                <a:latin typeface="Adobe Arabic" panose="02040503050201020203" pitchFamily="18" charset="-78"/>
                <a:cs typeface="B Titr" panose="00000700000000000000" pitchFamily="2" charset="-78"/>
              </a:rPr>
              <a:t>سرعت بيش تری نسبت به هوای پايين بال می شود و همين امر سبب اختلاف فشار در دو سوی بال و ايجاد</a:t>
            </a:r>
          </a:p>
          <a:p>
            <a:pPr algn="ctr"/>
            <a:r>
              <a:rPr lang="fa-IR" sz="2800" dirty="0">
                <a:ln w="0"/>
                <a:solidFill>
                  <a:schemeClr val="accent1"/>
                </a:solidFill>
                <a:effectLst>
                  <a:outerShdw blurRad="38100" dist="25400" dir="5400000" algn="ctr" rotWithShape="0">
                    <a:srgbClr val="6E747A">
                      <a:alpha val="43000"/>
                    </a:srgbClr>
                  </a:outerShdw>
                </a:effectLst>
                <a:latin typeface="Adobe Arabic" panose="02040503050201020203" pitchFamily="18" charset="-78"/>
                <a:cs typeface="B Titr" panose="00000700000000000000" pitchFamily="2" charset="-78"/>
              </a:rPr>
              <a:t>يک نيروی خالص به طرف بالا می گردد که اصطلاحاً به آن نيروی بالابری گفته می شود</a:t>
            </a:r>
            <a:endParaRPr lang="en-US" sz="2800" dirty="0">
              <a:ln w="0"/>
              <a:solidFill>
                <a:schemeClr val="accent1"/>
              </a:solidFill>
              <a:effectLst>
                <a:outerShdw blurRad="38100" dist="25400" dir="5400000" algn="ctr" rotWithShape="0">
                  <a:srgbClr val="6E747A">
                    <a:alpha val="43000"/>
                  </a:srgbClr>
                </a:outerShdw>
              </a:effectLst>
              <a:latin typeface="Adobe Arabic" panose="02040503050201020203" pitchFamily="18" charset="-78"/>
              <a:cs typeface="B Titr" panose="00000700000000000000" pitchFamily="2" charset="-78"/>
            </a:endParaRPr>
          </a:p>
        </p:txBody>
      </p:sp>
      <p:pic>
        <p:nvPicPr>
          <p:cNvPr id="5" name="Picture 4"/>
          <p:cNvPicPr>
            <a:picLocks noChangeAspect="1"/>
          </p:cNvPicPr>
          <p:nvPr/>
        </p:nvPicPr>
        <p:blipFill>
          <a:blip r:embed="rId2"/>
          <a:stretch>
            <a:fillRect/>
          </a:stretch>
        </p:blipFill>
        <p:spPr>
          <a:xfrm>
            <a:off x="363681" y="992333"/>
            <a:ext cx="6317674" cy="4738255"/>
          </a:xfrm>
          <a:prstGeom prst="rect">
            <a:avLst/>
          </a:prstGeom>
        </p:spPr>
      </p:pic>
    </p:spTree>
    <p:extLst>
      <p:ext uri="{BB962C8B-B14F-4D97-AF65-F5344CB8AC3E}">
        <p14:creationId xmlns:p14="http://schemas.microsoft.com/office/powerpoint/2010/main" val="2075051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828801" y="448587"/>
            <a:ext cx="8482445" cy="6054345"/>
          </a:xfrm>
          <a:prstGeom prst="rect">
            <a:avLst/>
          </a:prstGeom>
        </p:spPr>
      </p:pic>
    </p:spTree>
    <p:extLst>
      <p:ext uri="{BB962C8B-B14F-4D97-AF65-F5344CB8AC3E}">
        <p14:creationId xmlns:p14="http://schemas.microsoft.com/office/powerpoint/2010/main" val="1324647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rtl="1"/>
            <a:endParaRPr lang="en-US" sz="20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2156140" y="2293205"/>
            <a:ext cx="9866142" cy="4131565"/>
          </a:xfrm>
          <a:prstGeom prst="rect">
            <a:avLst/>
          </a:prstGeom>
        </p:spPr>
      </p:pic>
      <p:sp>
        <p:nvSpPr>
          <p:cNvPr id="5" name="Plaque 4"/>
          <p:cNvSpPr/>
          <p:nvPr/>
        </p:nvSpPr>
        <p:spPr>
          <a:xfrm>
            <a:off x="758536" y="457200"/>
            <a:ext cx="10754591" cy="1558636"/>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dirty="0"/>
              <a:t>در هنگام طوفان ، سرعت جریان هوا در بالای سقف خانه بسیار زیاد است و در زیر سقف جریان هوایی وجود ندارد، در نتیجه فشار</a:t>
            </a:r>
          </a:p>
          <a:p>
            <a:pPr algn="ctr"/>
            <a:r>
              <a:rPr lang="fa-IR" dirty="0"/>
              <a:t>هوا در بالا بسیار کم و در پایین سقف بسیار زیاد خواهد بود و یک نیروی خالص سقف را به سمت بالا هل می دهد و امکان کنده</a:t>
            </a:r>
          </a:p>
          <a:p>
            <a:pPr algn="ctr"/>
            <a:r>
              <a:rPr lang="fa-IR" dirty="0"/>
              <a:t>شدن سقف و پرتاب شدن آن به سمت بالا وجود خواهد داشت.</a:t>
            </a:r>
          </a:p>
        </p:txBody>
      </p:sp>
    </p:spTree>
    <p:extLst>
      <p:ext uri="{BB962C8B-B14F-4D97-AF65-F5344CB8AC3E}">
        <p14:creationId xmlns:p14="http://schemas.microsoft.com/office/powerpoint/2010/main" val="26415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899" y="290947"/>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به هواپیمای در حال حرکت علاوه بر نیروی جاذبه و  و مقاومت هوا نیروی رو به بالایی وارد می شود که به آن</a:t>
            </a:r>
          </a:p>
          <a:p>
            <a:pPr algn="r"/>
            <a:r>
              <a:rPr lang="fa-IR" sz="2000" dirty="0">
                <a:cs typeface="B Titr" panose="00000700000000000000" pitchFamily="2" charset="-78"/>
              </a:rPr>
              <a:t> </a:t>
            </a:r>
            <a:r>
              <a:rPr lang="fa-IR" sz="4000" dirty="0">
                <a:ln>
                  <a:solidFill>
                    <a:srgbClr val="7030A0"/>
                  </a:solidFill>
                </a:ln>
                <a:solidFill>
                  <a:srgbClr val="FF0000"/>
                </a:solidFill>
                <a:cs typeface="B Titr" panose="00000700000000000000" pitchFamily="2" charset="-78"/>
              </a:rPr>
              <a:t>نیروی بالابری </a:t>
            </a:r>
            <a:r>
              <a:rPr lang="fa-IR" sz="2000" dirty="0">
                <a:cs typeface="B Titr" panose="00000700000000000000" pitchFamily="2" charset="-78"/>
              </a:rPr>
              <a:t>می گویند.</a:t>
            </a:r>
          </a:p>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706582" y="2274826"/>
            <a:ext cx="5197186" cy="3655354"/>
          </a:xfrm>
          <a:prstGeom prst="rect">
            <a:avLst/>
          </a:prstGeom>
        </p:spPr>
      </p:pic>
      <p:pic>
        <p:nvPicPr>
          <p:cNvPr id="3" name="Picture 2"/>
          <p:cNvPicPr>
            <a:picLocks noChangeAspect="1"/>
          </p:cNvPicPr>
          <p:nvPr/>
        </p:nvPicPr>
        <p:blipFill>
          <a:blip r:embed="rId3"/>
          <a:stretch>
            <a:fillRect/>
          </a:stretch>
        </p:blipFill>
        <p:spPr>
          <a:xfrm>
            <a:off x="6680221" y="2150134"/>
            <a:ext cx="5047218" cy="3429783"/>
          </a:xfrm>
          <a:prstGeom prst="rect">
            <a:avLst/>
          </a:prstGeom>
        </p:spPr>
      </p:pic>
    </p:spTree>
    <p:extLst>
      <p:ext uri="{BB962C8B-B14F-4D97-AF65-F5344CB8AC3E}">
        <p14:creationId xmlns:p14="http://schemas.microsoft.com/office/powerpoint/2010/main" val="3996950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118" y="353292"/>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4000" b="1" dirty="0">
                <a:ln w="22225">
                  <a:solidFill>
                    <a:sysClr val="windowText" lastClr="000000"/>
                  </a:solidFill>
                  <a:prstDash val="solid"/>
                </a:ln>
                <a:solidFill>
                  <a:schemeClr val="accent2">
                    <a:lumMod val="40000"/>
                    <a:lumOff val="60000"/>
                  </a:schemeClr>
                </a:solidFill>
                <a:cs typeface="B Titr" panose="00000700000000000000" pitchFamily="2" charset="-78"/>
              </a:rPr>
              <a:t>کدام نیرو ها تماسی بودند و کدام یک غیر تماسی؟</a:t>
            </a:r>
            <a:endParaRPr lang="en-US" sz="4000" b="1" dirty="0">
              <a:ln w="22225">
                <a:solidFill>
                  <a:sysClr val="windowText" lastClr="000000"/>
                </a:solidFill>
                <a:prstDash val="solid"/>
              </a:ln>
              <a:solidFill>
                <a:schemeClr val="accent2">
                  <a:lumMod val="40000"/>
                  <a:lumOff val="60000"/>
                </a:schemeClr>
              </a:solidFill>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1828800" y="1160278"/>
            <a:ext cx="4978111" cy="4394961"/>
          </a:xfrm>
          <a:prstGeom prst="rect">
            <a:avLst/>
          </a:prstGeom>
        </p:spPr>
      </p:pic>
    </p:spTree>
    <p:extLst>
      <p:ext uri="{BB962C8B-B14F-4D97-AF65-F5344CB8AC3E}">
        <p14:creationId xmlns:p14="http://schemas.microsoft.com/office/powerpoint/2010/main" val="4235371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solidFill>
            <a:srgbClr val="FFFF00"/>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2202872" y="457201"/>
            <a:ext cx="7634721" cy="5870582"/>
          </a:xfrm>
          <a:prstGeom prst="rect">
            <a:avLst/>
          </a:prstGeom>
        </p:spPr>
      </p:pic>
      <p:sp>
        <p:nvSpPr>
          <p:cNvPr id="3" name="Rectangle 2"/>
          <p:cNvSpPr/>
          <p:nvPr/>
        </p:nvSpPr>
        <p:spPr>
          <a:xfrm>
            <a:off x="5351319" y="3626428"/>
            <a:ext cx="1839191" cy="17664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1123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118" y="270165"/>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t>اگر دو جسم در تماس با یکدیگر بر هم نیرو وارد کنند نیرو از نوع تماسی است. برای مثال وقتی جسمی را هل می دهیم تا حرکت کند نیرو از نوع تماسی است. رانش ، بالابری هواپیما ، کشش فنر و اصطکاک از نوع تماسی هستند.</a:t>
            </a:r>
          </a:p>
          <a:p>
            <a:pPr algn="r"/>
            <a:endParaRPr lang="fa-IR" sz="2000" dirty="0"/>
          </a:p>
          <a:p>
            <a:pPr algn="r"/>
            <a:endParaRPr lang="fa-IR" sz="2000" dirty="0"/>
          </a:p>
          <a:p>
            <a:pPr algn="r"/>
            <a:r>
              <a:rPr lang="fa-IR" sz="2000" dirty="0"/>
              <a:t>اگر دو جسم بدون تماس با هم بر هم نیرو وارد کنند نیرو از نوع غیر تماسی است. </a:t>
            </a:r>
          </a:p>
          <a:p>
            <a:pPr algn="r"/>
            <a:r>
              <a:rPr lang="fa-IR" sz="2000" dirty="0"/>
              <a:t>برای مثال وقتی میخی به وسیله ی آهن ربایی جذب می شود نیرو از نوع غیر تماسی است.</a:t>
            </a:r>
          </a:p>
          <a:p>
            <a:pPr algn="r"/>
            <a:r>
              <a:rPr lang="fa-IR" sz="2000" dirty="0"/>
              <a:t> نیروهای </a:t>
            </a:r>
            <a:r>
              <a:rPr lang="fa-IR" sz="2000" dirty="0">
                <a:ln>
                  <a:solidFill>
                    <a:srgbClr val="7030A0"/>
                  </a:solidFill>
                </a:ln>
                <a:solidFill>
                  <a:srgbClr val="FF0000"/>
                </a:solidFill>
              </a:rPr>
              <a:t>گرانشی زمین ، نیروی الکتریکی و نیروی مغناطیسی </a:t>
            </a:r>
            <a:r>
              <a:rPr lang="fa-IR" sz="2000" dirty="0"/>
              <a:t>نمونه ای از نیروهای غیر تماسی هستند</a:t>
            </a: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fa-IR" sz="2000" dirty="0">
              <a:cs typeface="B Titr" panose="00000700000000000000" pitchFamily="2" charset="-78"/>
            </a:endParaRPr>
          </a:p>
          <a:p>
            <a:pPr algn="r"/>
            <a:endParaRPr lang="en-US" sz="20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1283709" y="3248891"/>
            <a:ext cx="2831090" cy="2831090"/>
          </a:xfrm>
          <a:prstGeom prst="rect">
            <a:avLst/>
          </a:prstGeom>
        </p:spPr>
      </p:pic>
      <p:pic>
        <p:nvPicPr>
          <p:cNvPr id="5" name="Picture 4"/>
          <p:cNvPicPr>
            <a:picLocks noChangeAspect="1"/>
          </p:cNvPicPr>
          <p:nvPr/>
        </p:nvPicPr>
        <p:blipFill>
          <a:blip r:embed="rId3"/>
          <a:stretch>
            <a:fillRect/>
          </a:stretch>
        </p:blipFill>
        <p:spPr>
          <a:xfrm>
            <a:off x="7585364" y="3687413"/>
            <a:ext cx="2887807" cy="2182645"/>
          </a:xfrm>
          <a:prstGeom prst="rect">
            <a:avLst/>
          </a:prstGeom>
        </p:spPr>
      </p:pic>
    </p:spTree>
    <p:extLst>
      <p:ext uri="{BB962C8B-B14F-4D97-AF65-F5344CB8AC3E}">
        <p14:creationId xmlns:p14="http://schemas.microsoft.com/office/powerpoint/2010/main" val="2781342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حالا اگر آماده اید به چند سوال پاسخ دهید:</a:t>
            </a:r>
          </a:p>
          <a:p>
            <a:pPr algn="r"/>
            <a:endParaRPr lang="en-US" sz="2000" dirty="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622037504"/>
              </p:ext>
            </p:extLst>
          </p:nvPr>
        </p:nvGraphicFramePr>
        <p:xfrm>
          <a:off x="2385291" y="820881"/>
          <a:ext cx="8784936" cy="5611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1202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94855"/>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نیروی گرانش:</a:t>
            </a:r>
          </a:p>
          <a:p>
            <a:pPr algn="r"/>
            <a:endParaRPr lang="fa-IR" sz="2000" dirty="0">
              <a:cs typeface="B Titr" panose="00000700000000000000" pitchFamily="2" charset="-78"/>
            </a:endParaRPr>
          </a:p>
          <a:p>
            <a:pPr algn="r"/>
            <a:r>
              <a:rPr lang="fa-IR" sz="2000" dirty="0">
                <a:cs typeface="B Titr" panose="00000700000000000000" pitchFamily="2" charset="-78"/>
              </a:rPr>
              <a:t>نیرویی که زمین به همه ی اجسام نزدیک خود وارد می کند </a:t>
            </a:r>
            <a:r>
              <a:rPr lang="fa-IR"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نیروی گرانش </a:t>
            </a:r>
            <a:r>
              <a:rPr lang="fa-IR" sz="2000" dirty="0">
                <a:cs typeface="B Titr" panose="00000700000000000000" pitchFamily="2" charset="-78"/>
              </a:rPr>
              <a:t>یا </a:t>
            </a:r>
            <a:r>
              <a:rPr lang="fa-IR"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نیروی جاذبه ی زمین </a:t>
            </a:r>
            <a:r>
              <a:rPr lang="fa-IR" sz="2000" dirty="0">
                <a:cs typeface="B Titr" panose="00000700000000000000" pitchFamily="2" charset="-78"/>
              </a:rPr>
              <a:t>می گویند.</a:t>
            </a: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925483" y="1631372"/>
            <a:ext cx="3167669" cy="3190875"/>
          </a:xfrm>
          <a:prstGeom prst="rect">
            <a:avLst/>
          </a:prstGeom>
        </p:spPr>
      </p:pic>
      <p:pic>
        <p:nvPicPr>
          <p:cNvPr id="5" name="Picture 4"/>
          <p:cNvPicPr>
            <a:picLocks noChangeAspect="1"/>
          </p:cNvPicPr>
          <p:nvPr/>
        </p:nvPicPr>
        <p:blipFill>
          <a:blip r:embed="rId3"/>
          <a:stretch>
            <a:fillRect/>
          </a:stretch>
        </p:blipFill>
        <p:spPr>
          <a:xfrm>
            <a:off x="4753841" y="2217160"/>
            <a:ext cx="7048500" cy="3400425"/>
          </a:xfrm>
          <a:prstGeom prst="rect">
            <a:avLst/>
          </a:prstGeom>
        </p:spPr>
      </p:pic>
    </p:spTree>
    <p:extLst>
      <p:ext uri="{BB962C8B-B14F-4D97-AF65-F5344CB8AC3E}">
        <p14:creationId xmlns:p14="http://schemas.microsoft.com/office/powerpoint/2010/main" val="3066930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blipFill>
            <a:blip r:embed="rId2"/>
            <a:tile tx="0" ty="0" sx="100000" sy="100000" flip="none" algn="tl"/>
          </a:blip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9600" dirty="0">
                <a:ln>
                  <a:solidFill>
                    <a:schemeClr val="bg1"/>
                  </a:solidFill>
                </a:ln>
                <a:solidFill>
                  <a:srgbClr val="FFC000"/>
                </a:solidFill>
                <a:latin typeface="IranNastaliq" panose="02020505000000020003" pitchFamily="18" charset="0"/>
                <a:cs typeface="IranNastaliq" panose="02020505000000020003" pitchFamily="18" charset="0"/>
              </a:rPr>
              <a:t>گرد آورنده :سیده زهرا موسوی</a:t>
            </a:r>
            <a:endParaRPr lang="en-US" sz="9600" dirty="0">
              <a:ln>
                <a:solidFill>
                  <a:schemeClr val="bg1"/>
                </a:solidFill>
              </a:ln>
              <a:solidFill>
                <a:srgbClr val="FFC000"/>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925064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وزن چیست؟</a:t>
            </a:r>
            <a:endParaRPr lang="en-US" sz="20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1870364" y="811457"/>
            <a:ext cx="8925791" cy="5026070"/>
          </a:xfrm>
          <a:prstGeom prst="rect">
            <a:avLst/>
          </a:prstGeom>
        </p:spPr>
      </p:pic>
      <p:sp>
        <p:nvSpPr>
          <p:cNvPr id="5" name="Rectangle 4"/>
          <p:cNvSpPr/>
          <p:nvPr/>
        </p:nvSpPr>
        <p:spPr>
          <a:xfrm>
            <a:off x="5538355" y="5527964"/>
            <a:ext cx="1433945" cy="259772"/>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5343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r>
              <a:rPr lang="fa-IR" sz="2000" dirty="0">
                <a:cs typeface="B Titr" panose="00000700000000000000" pitchFamily="2" charset="-78"/>
              </a:rPr>
              <a:t>جرم مقدار ماده تشكیل دهنده یك جسم است و واحد آن كیلوگرم یا گرم و ... می باشد. اما وزن نیروی جاذبه ای است كه از طرف زمین به جسم وارد می شود و واحد آن نیتون می باشد.</a:t>
            </a:r>
            <a:endParaRPr lang="en-US" sz="2000" dirty="0">
              <a:cs typeface="B Titr" panose="000007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091" y="2054457"/>
            <a:ext cx="4984173" cy="3239712"/>
          </a:xfrm>
          <a:prstGeom prst="rect">
            <a:avLst/>
          </a:prstGeom>
        </p:spPr>
      </p:pic>
      <p:sp>
        <p:nvSpPr>
          <p:cNvPr id="3" name="Trapezoid 2"/>
          <p:cNvSpPr/>
          <p:nvPr/>
        </p:nvSpPr>
        <p:spPr>
          <a:xfrm>
            <a:off x="2743202" y="4343400"/>
            <a:ext cx="4301836" cy="1033896"/>
          </a:xfrm>
          <a:prstGeom prst="trapezoid">
            <a:avLst/>
          </a:prstGeom>
          <a:solidFill>
            <a:schemeClr val="accent1">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75470" y="3106881"/>
            <a:ext cx="2940627" cy="1381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جرم</a:t>
            </a:r>
            <a:r>
              <a:rPr lang="fa-IR" dirty="0"/>
              <a:t> هندوانه = </a:t>
            </a:r>
            <a:r>
              <a:rPr lang="fa-IR" sz="2400" b="1" dirty="0">
                <a:ln w="22225">
                  <a:solidFill>
                    <a:schemeClr val="accent2"/>
                  </a:solidFill>
                  <a:prstDash val="solid"/>
                </a:ln>
                <a:solidFill>
                  <a:schemeClr val="accent2">
                    <a:lumMod val="40000"/>
                    <a:lumOff val="60000"/>
                  </a:schemeClr>
                </a:solidFill>
              </a:rPr>
              <a:t>2300</a:t>
            </a:r>
            <a:r>
              <a:rPr lang="en-US" dirty="0"/>
              <a:t>kg</a:t>
            </a:r>
          </a:p>
        </p:txBody>
      </p:sp>
    </p:spTree>
    <p:extLst>
      <p:ext uri="{BB962C8B-B14F-4D97-AF65-F5344CB8AC3E}">
        <p14:creationId xmlns:p14="http://schemas.microsoft.com/office/powerpoint/2010/main" val="18400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2" y="363683"/>
            <a:ext cx="11658600" cy="62241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t"/>
          <a:lstStyle/>
          <a:p>
            <a:pPr algn="r"/>
            <a:endParaRPr lang="en-US" sz="20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2100262" y="1171575"/>
            <a:ext cx="7991475" cy="4514850"/>
          </a:xfrm>
          <a:prstGeom prst="rect">
            <a:avLst/>
          </a:prstGeom>
        </p:spPr>
      </p:pic>
      <p:pic>
        <p:nvPicPr>
          <p:cNvPr id="3" name="Picture 2"/>
          <p:cNvPicPr>
            <a:picLocks noChangeAspect="1"/>
          </p:cNvPicPr>
          <p:nvPr/>
        </p:nvPicPr>
        <p:blipFill>
          <a:blip r:embed="rId3"/>
          <a:stretch>
            <a:fillRect/>
          </a:stretch>
        </p:blipFill>
        <p:spPr>
          <a:xfrm>
            <a:off x="1724890" y="5412081"/>
            <a:ext cx="8603673" cy="274344"/>
          </a:xfrm>
          <a:prstGeom prst="rect">
            <a:avLst/>
          </a:prstGeom>
        </p:spPr>
      </p:pic>
    </p:spTree>
    <p:extLst>
      <p:ext uri="{BB962C8B-B14F-4D97-AF65-F5344CB8AC3E}">
        <p14:creationId xmlns:p14="http://schemas.microsoft.com/office/powerpoint/2010/main" val="418683048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2382</TotalTime>
  <Words>1808</Words>
  <Application>Microsoft Office PowerPoint</Application>
  <PresentationFormat>Widescreen</PresentationFormat>
  <Paragraphs>216</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Adobe Arabic</vt:lpstr>
      <vt:lpstr>-apple-system</vt:lpstr>
      <vt:lpstr>B Titr</vt:lpstr>
      <vt:lpstr>Century Gothic</vt:lpstr>
      <vt:lpstr>IranNastaliq</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Alireza Golestan</dc:creator>
  <cp:lastModifiedBy>RS</cp:lastModifiedBy>
  <cp:revision>253</cp:revision>
  <dcterms:created xsi:type="dcterms:W3CDTF">2015-07-06T05:06:21Z</dcterms:created>
  <dcterms:modified xsi:type="dcterms:W3CDTF">2025-01-07T09:36:49Z</dcterms:modified>
</cp:coreProperties>
</file>